
<file path=[Content_Types].xml><?xml version="1.0" encoding="utf-8"?>
<Types xmlns="http://schemas.openxmlformats.org/package/2006/content-types">
  <Default Extension="jpeg" ContentType="image/jpeg"/>
  <Default Extension="JPG" ContentType="image/.jpg"/>
  <Default Extension="png" ContentType="image/png"/>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4"/>
  </p:notesMasterIdLst>
  <p:handoutMasterIdLst>
    <p:handoutMasterId r:id="rId49"/>
  </p:handoutMasterIdLst>
  <p:sldIdLst>
    <p:sldId id="688" r:id="rId3"/>
    <p:sldId id="439" r:id="rId5"/>
    <p:sldId id="629" r:id="rId6"/>
    <p:sldId id="706" r:id="rId7"/>
    <p:sldId id="630" r:id="rId8"/>
    <p:sldId id="845" r:id="rId9"/>
    <p:sldId id="765" r:id="rId10"/>
    <p:sldId id="708" r:id="rId11"/>
    <p:sldId id="709" r:id="rId12"/>
    <p:sldId id="766" r:id="rId13"/>
    <p:sldId id="710" r:id="rId14"/>
    <p:sldId id="933" r:id="rId15"/>
    <p:sldId id="711" r:id="rId16"/>
    <p:sldId id="712" r:id="rId17"/>
    <p:sldId id="934" r:id="rId18"/>
    <p:sldId id="935" r:id="rId19"/>
    <p:sldId id="761" r:id="rId20"/>
    <p:sldId id="846" r:id="rId21"/>
    <p:sldId id="714" r:id="rId22"/>
    <p:sldId id="927" r:id="rId23"/>
    <p:sldId id="928" r:id="rId24"/>
    <p:sldId id="938" r:id="rId25"/>
    <p:sldId id="715" r:id="rId26"/>
    <p:sldId id="940" r:id="rId27"/>
    <p:sldId id="941" r:id="rId28"/>
    <p:sldId id="943" r:id="rId29"/>
    <p:sldId id="939" r:id="rId30"/>
    <p:sldId id="760" r:id="rId31"/>
    <p:sldId id="716" r:id="rId32"/>
    <p:sldId id="929" r:id="rId33"/>
    <p:sldId id="717" r:id="rId34"/>
    <p:sldId id="944" r:id="rId35"/>
    <p:sldId id="718" r:id="rId36"/>
    <p:sldId id="719" r:id="rId37"/>
    <p:sldId id="930" r:id="rId38"/>
    <p:sldId id="931" r:id="rId39"/>
    <p:sldId id="731" r:id="rId40"/>
    <p:sldId id="932" r:id="rId41"/>
    <p:sldId id="733" r:id="rId42"/>
    <p:sldId id="734" r:id="rId43"/>
    <p:sldId id="735" r:id="rId44"/>
    <p:sldId id="736" r:id="rId45"/>
    <p:sldId id="737" r:id="rId46"/>
    <p:sldId id="738" r:id="rId47"/>
    <p:sldId id="739" r:id="rId48"/>
  </p:sldIdLst>
  <p:sldSz cx="9144000" cy="6858000" type="screen4x3"/>
  <p:notesSz cx="6858000" cy="9144000"/>
  <p:custDataLst>
    <p:tags r:id="rId53"/>
  </p:custDataLst>
  <p:defaultTextStyle>
    <a:defPPr>
      <a:defRPr lang="zh-CN"/>
    </a:defPPr>
    <a:lvl1pPr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35" userDrawn="1">
          <p15:clr>
            <a:srgbClr val="A4A3A4"/>
          </p15:clr>
        </p15:guide>
        <p15:guide id="2" pos="285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srgbClr val="FF0000"/>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0"/>
      </p:ext>
    </p:extLst>
  </p:showPr>
  <p:clrMru>
    <a:srgbClr val="4472C4"/>
    <a:srgbClr val="0000FF"/>
    <a:srgbClr val="FFFD82"/>
    <a:srgbClr val="1B998B"/>
    <a:srgbClr val="D2DEEF"/>
    <a:srgbClr val="EAEFF7"/>
    <a:srgbClr val="0066FF"/>
    <a:srgbClr val="0070C0"/>
    <a:srgbClr val="55D9D3"/>
    <a:srgbClr val="3C7BC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407" autoAdjust="0"/>
    <p:restoredTop sz="52052" autoAdjust="0"/>
  </p:normalViewPr>
  <p:slideViewPr>
    <p:cSldViewPr showGuides="1">
      <p:cViewPr varScale="1">
        <p:scale>
          <a:sx n="62" d="100"/>
          <a:sy n="62" d="100"/>
        </p:scale>
        <p:origin x="1625" y="38"/>
      </p:cViewPr>
      <p:guideLst>
        <p:guide orient="horz" pos="2135"/>
        <p:guide pos="2857"/>
      </p:guideLst>
    </p:cSldViewPr>
  </p:slideViewPr>
  <p:outlineViewPr>
    <p:cViewPr>
      <p:scale>
        <a:sx n="33" d="100"/>
        <a:sy n="33" d="100"/>
      </p:scale>
      <p:origin x="0" y="-158"/>
    </p:cViewPr>
  </p:outlineViewPr>
  <p:notesTextViewPr>
    <p:cViewPr>
      <p:scale>
        <a:sx n="125" d="100"/>
        <a:sy n="125" d="100"/>
      </p:scale>
      <p:origin x="0" y="-1251"/>
    </p:cViewPr>
  </p:notesTextViewPr>
  <p:sorterViewPr>
    <p:cViewPr varScale="1">
      <p:scale>
        <a:sx n="100" d="100"/>
        <a:sy n="100" d="100"/>
      </p:scale>
      <p:origin x="0" y="0"/>
    </p:cViewPr>
  </p:sorterViewPr>
  <p:notesViewPr>
    <p:cSldViewPr>
      <p:cViewPr varScale="1">
        <p:scale>
          <a:sx n="63" d="100"/>
          <a:sy n="63" d="100"/>
        </p:scale>
        <p:origin x="2280" y="62"/>
      </p:cViewPr>
      <p:guideLst>
        <p:guide orient="horz" pos="2846"/>
        <p:guide pos="2143"/>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3" Type="http://schemas.openxmlformats.org/officeDocument/2006/relationships/tags" Target="tags/tag3.xml"/><Relationship Id="rId52" Type="http://schemas.openxmlformats.org/officeDocument/2006/relationships/tableStyles" Target="tableStyles.xml"/><Relationship Id="rId51" Type="http://schemas.openxmlformats.org/officeDocument/2006/relationships/viewProps" Target="viewProps.xml"/><Relationship Id="rId50" Type="http://schemas.openxmlformats.org/officeDocument/2006/relationships/presProps" Target="presProps.xml"/><Relationship Id="rId5" Type="http://schemas.openxmlformats.org/officeDocument/2006/relationships/slide" Target="slides/slide2.xml"/><Relationship Id="rId49" Type="http://schemas.openxmlformats.org/officeDocument/2006/relationships/handoutMaster" Target="handoutMasters/handoutMaster1.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D78932C-8C37-49E0-91E7-9B62CE34B1F7}"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6E7CF6E-9FB8-447C-91C7-AEBC91D8CB0E}"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eaLnBrk="0" hangingPunct="0">
              <a:defRPr sz="1200">
                <a:latin typeface="Calibri" panose="020F0502020204030204" charset="0"/>
                <a:ea typeface="宋体" panose="02010600030101010101" pitchFamily="2" charset="-122"/>
              </a:defRPr>
            </a:lvl1pPr>
          </a:lstStyle>
          <a:p>
            <a:pPr>
              <a:defRPr/>
            </a:pPr>
            <a:endParaRPr 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eaLnBrk="0" hangingPunct="0">
              <a:defRPr sz="1200">
                <a:latin typeface="Calibri" panose="020F0502020204030204" charset="0"/>
                <a:ea typeface="宋体" panose="02010600030101010101" pitchFamily="2" charset="-122"/>
              </a:defRPr>
            </a:lvl1pPr>
          </a:lstStyle>
          <a:p>
            <a:pPr>
              <a:defRPr/>
            </a:pPr>
            <a:fld id="{6D63082C-D9FC-4144-9E95-4F8267D7FCC9}" type="datetimeFigureOut">
              <a:rPr lang="en-US"/>
            </a:fld>
            <a:endParaRPr 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备注占位符 4"/>
          <p:cNvSpPr>
            <a:spLocks noGrp="1"/>
          </p:cNvSpPr>
          <p:nvPr>
            <p:ph type="body" sz="quarter" idx="3"/>
          </p:nvPr>
        </p:nvSpPr>
        <p:spPr>
          <a:xfrm>
            <a:off x="685800" y="4400550"/>
            <a:ext cx="5486400" cy="3600450"/>
          </a:xfrm>
          <a:prstGeom prst="rect">
            <a:avLst/>
          </a:prstGeom>
        </p:spPr>
        <p:txBody>
          <a:bodyPr vert="horz" wrap="square" lIns="91440" tIns="45720" rIns="91440" bIns="45720" numCol="1" anchor="t" anchorCtr="0" compatLnSpc="1"/>
          <a:lstStyle/>
          <a:p>
            <a:pPr lvl="0"/>
            <a:r>
              <a:rPr lang="zh-CN" altLang="en-US" noProof="0"/>
              <a:t>单击此处编辑母版文本样式</a:t>
            </a:r>
            <a:endParaRPr lang="zh-CN" altLang="en-US" noProof="0"/>
          </a:p>
          <a:p>
            <a:pPr lvl="1"/>
            <a:r>
              <a:rPr lang="zh-CN" altLang="en-US" noProof="0"/>
              <a:t>第二级</a:t>
            </a:r>
            <a:endParaRPr lang="zh-CN" altLang="en-US" noProof="0"/>
          </a:p>
          <a:p>
            <a:pPr lvl="2"/>
            <a:r>
              <a:rPr lang="zh-CN" altLang="en-US" noProof="0"/>
              <a:t>第三级</a:t>
            </a:r>
            <a:endParaRPr lang="zh-CN" altLang="en-US" noProof="0"/>
          </a:p>
          <a:p>
            <a:pPr lvl="3"/>
            <a:r>
              <a:rPr lang="zh-CN" altLang="en-US" noProof="0"/>
              <a:t>第四级</a:t>
            </a:r>
            <a:endParaRPr lang="zh-CN" altLang="en-US" noProof="0"/>
          </a:p>
          <a:p>
            <a:pPr lvl="4"/>
            <a:r>
              <a:rPr lang="zh-CN" altLang="en-US" noProof="0"/>
              <a:t>第五级</a:t>
            </a:r>
            <a:endParaRPr lang="en-US" altLang="en-US" noProof="0"/>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0" hangingPunct="0">
              <a:defRPr sz="1200">
                <a:latin typeface="Calibri" panose="020F0502020204030204" charset="0"/>
                <a:ea typeface="宋体" panose="02010600030101010101" pitchFamily="2" charset="-122"/>
              </a:defRPr>
            </a:lvl1pPr>
          </a:lstStyle>
          <a:p>
            <a:pPr>
              <a:defRPr/>
            </a:pPr>
            <a:endParaRPr 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wrap="square" lIns="91440" tIns="45720" rIns="91440" bIns="45720" numCol="1" anchor="b" anchorCtr="0" compatLnSpc="1"/>
          <a:lstStyle>
            <a:lvl1pPr algn="r" eaLnBrk="0" hangingPunct="0">
              <a:defRPr sz="1200">
                <a:latin typeface="Calibri" panose="020F0502020204030204" charset="0"/>
                <a:ea typeface="宋体" panose="02010600030101010101" pitchFamily="2" charset="-122"/>
              </a:defRPr>
            </a:lvl1pPr>
          </a:lstStyle>
          <a:p>
            <a:pPr>
              <a:defRPr/>
            </a:pPr>
            <a:fld id="{5D9548A5-B1AB-3F4F-9770-E08DEE99858B}" type="slidenum">
              <a:rPr lang="en-US" altLang="zh-CN"/>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endParaRPr lang="zh-CN" altLang="en-US" b="1"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fld>
            <a:endParaRPr lang="en-US" altLang="zh-C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fld>
            <a:endParaRPr lang="en-US" altLang="zh-CN"/>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fld>
            <a:endParaRPr lang="en-US" altLang="zh-CN"/>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fld>
            <a:endParaRPr lang="en-US" altLang="zh-CN"/>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fld>
            <a:endParaRPr lang="en-US" altLang="zh-CN"/>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fld>
            <a:endParaRPr lang="en-US" altLang="zh-CN"/>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marR="0" lvl="0" indent="-228600" algn="l" defTabSz="914400" rtl="0" eaLnBrk="0" fontAlgn="base" latinLnBrk="0" hangingPunct="0">
              <a:lnSpc>
                <a:spcPct val="100000"/>
              </a:lnSpc>
              <a:spcBef>
                <a:spcPct val="30000"/>
              </a:spcBef>
              <a:spcAft>
                <a:spcPct val="0"/>
              </a:spcAft>
              <a:buClrTx/>
              <a:buSzTx/>
              <a:buFont typeface="+mj-lt"/>
              <a:buAutoNum type="arabicPeriod"/>
              <a:defRPr/>
            </a:pPr>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fld>
            <a:endParaRPr lang="en-US" altLang="zh-CN"/>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marR="0" lvl="0" indent="-228600" algn="l" defTabSz="914400" rtl="0" eaLnBrk="0" fontAlgn="base" latinLnBrk="0" hangingPunct="0">
              <a:lnSpc>
                <a:spcPct val="100000"/>
              </a:lnSpc>
              <a:spcBef>
                <a:spcPct val="30000"/>
              </a:spcBef>
              <a:spcAft>
                <a:spcPct val="0"/>
              </a:spcAft>
              <a:buClrTx/>
              <a:buSzTx/>
              <a:buFont typeface="+mj-lt"/>
              <a:buAutoNum type="arabicPeriod"/>
              <a:defRPr/>
            </a:pPr>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fld>
            <a:endParaRPr lang="en-US" altLang="zh-CN"/>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olidFill>
                <a:srgbClr val="0000FF"/>
              </a:solidFill>
            </a:endParaRPr>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fld>
            <a:endParaRPr lang="en-US" altLang="zh-CN"/>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91465" lvl="1" indent="-228600" latinLnBrk="0">
              <a:lnSpc>
                <a:spcPct val="120000"/>
              </a:lnSpc>
              <a:spcBef>
                <a:spcPts val="0"/>
              </a:spcBef>
              <a:buFont typeface="Arial" panose="020B0604020202020204" pitchFamily="34" charset="0"/>
              <a:buAutoNum type="arabicPeriod"/>
            </a:pPr>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fld>
            <a:endParaRPr lang="en-US" altLang="zh-CN"/>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lvl="1" indent="0" latinLnBrk="0">
              <a:lnSpc>
                <a:spcPct val="120000"/>
              </a:lnSpc>
              <a:spcBef>
                <a:spcPts val="0"/>
              </a:spcBef>
              <a:buFont typeface="+mj-lt"/>
              <a:buNone/>
            </a:pPr>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fld>
            <a:endParaRPr lang="en-US" alt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2355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ea typeface="宋体" panose="02010600030101010101" pitchFamily="2" charset="-122"/>
            </a:endParaRPr>
          </a:p>
        </p:txBody>
      </p:sp>
      <p:sp>
        <p:nvSpPr>
          <p:cNvPr id="2355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fld id="{358C0F6F-2FB0-3A4F-8E90-044F055463D9}" type="slidenum">
              <a:rPr lang="en-US" altLang="zh-CN"/>
            </a:fld>
            <a:endParaRPr lang="en-US" altLang="zh-CN"/>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360045" lvl="1" indent="-228600" latinLnBrk="0">
              <a:lnSpc>
                <a:spcPct val="120000"/>
              </a:lnSpc>
              <a:spcBef>
                <a:spcPts val="0"/>
              </a:spcBef>
              <a:buFont typeface="+mj-lt"/>
              <a:buAutoNum type="arabicPeriod"/>
            </a:pPr>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fld>
            <a:endParaRPr lang="en-US" altLang="zh-CN"/>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lvl="1" indent="-144145" latinLnBrk="0">
              <a:lnSpc>
                <a:spcPct val="120000"/>
              </a:lnSpc>
              <a:spcBef>
                <a:spcPts val="0"/>
              </a:spcBef>
              <a:buFont typeface="+mj-lt"/>
              <a:buAutoNum type="arabicPeriod"/>
            </a:pPr>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fld>
            <a:endParaRPr lang="en-US" altLang="zh-CN"/>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lvl="1" indent="-144145" latinLnBrk="0">
              <a:lnSpc>
                <a:spcPct val="120000"/>
              </a:lnSpc>
              <a:spcBef>
                <a:spcPts val="0"/>
              </a:spcBef>
              <a:buFont typeface="+mj-lt"/>
              <a:buAutoNum type="arabicPeriod"/>
            </a:pPr>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fld>
            <a:endParaRPr lang="en-US" altLang="zh-CN"/>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fld>
            <a:endParaRPr lang="en-US" altLang="zh-CN"/>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marR="0" lvl="0" indent="-228600" algn="l" defTabSz="914400" rtl="0" eaLnBrk="0" fontAlgn="base" latinLnBrk="0" hangingPunct="0">
              <a:lnSpc>
                <a:spcPct val="100000"/>
              </a:lnSpc>
              <a:spcBef>
                <a:spcPct val="30000"/>
              </a:spcBef>
              <a:spcAft>
                <a:spcPct val="0"/>
              </a:spcAft>
              <a:buClrTx/>
              <a:buSzTx/>
              <a:buFont typeface="+mj-lt"/>
              <a:buAutoNum type="arabicPeriod"/>
              <a:defRPr/>
            </a:pPr>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fld>
            <a:endParaRPr lang="en-US" altLang="zh-CN"/>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marR="0" lvl="0" indent="-228600" algn="l" defTabSz="914400" rtl="0" eaLnBrk="0" fontAlgn="base" latinLnBrk="0" hangingPunct="0">
              <a:lnSpc>
                <a:spcPct val="100000"/>
              </a:lnSpc>
              <a:spcBef>
                <a:spcPct val="30000"/>
              </a:spcBef>
              <a:spcAft>
                <a:spcPct val="0"/>
              </a:spcAft>
              <a:buClrTx/>
              <a:buSzTx/>
              <a:buFont typeface="+mj-lt"/>
              <a:buAutoNum type="arabicPeriod"/>
              <a:defRPr/>
            </a:pPr>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fld>
            <a:endParaRPr lang="en-US" altLang="zh-CN"/>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marR="0" lvl="0" indent="-228600" algn="l" defTabSz="914400" rtl="0" eaLnBrk="0" fontAlgn="base" latinLnBrk="0" hangingPunct="0">
              <a:lnSpc>
                <a:spcPct val="100000"/>
              </a:lnSpc>
              <a:spcBef>
                <a:spcPct val="30000"/>
              </a:spcBef>
              <a:spcAft>
                <a:spcPct val="0"/>
              </a:spcAft>
              <a:buClrTx/>
              <a:buSzTx/>
              <a:buFont typeface="+mj-lt"/>
              <a:buAutoNum type="arabicPeriod"/>
              <a:defRPr/>
            </a:pPr>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fld>
            <a:endParaRPr lang="en-US" altLang="zh-CN"/>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fld>
            <a:endParaRPr lang="en-US" altLang="zh-CN"/>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endParaRPr lang="zh-CN" altLang="en-US" b="1"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fld>
            <a:endParaRPr lang="en-US" altLang="zh-CN"/>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b="1"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fld>
            <a:endParaRPr lang="en-US" altLang="zh-C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fld>
            <a:endParaRPr lang="en-US" altLang="zh-CN"/>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b="1"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fld>
            <a:endParaRPr lang="en-US" altLang="zh-CN"/>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fld>
            <a:endParaRPr lang="en-US" altLang="zh-CN"/>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fld>
            <a:endParaRPr lang="en-US" altLang="zh-CN"/>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fld>
            <a:endParaRPr lang="en-US" altLang="zh-CN"/>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fld>
            <a:endParaRPr lang="en-US" altLang="zh-CN"/>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fld>
            <a:endParaRPr lang="en-US" altLang="zh-CN"/>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fld>
            <a:endParaRPr lang="en-US" altLang="zh-CN"/>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fld>
            <a:endParaRPr lang="en-US" altLang="zh-CN"/>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fld>
            <a:endParaRPr lang="en-US" altLang="zh-CN"/>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mj-lt"/>
              <a:buNone/>
            </a:pPr>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fld>
            <a:endParaRPr lang="en-US" alt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endParaRPr lang="en-US" altLang="zh-CN"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fld>
            <a:endParaRPr lang="en-US" altLang="zh-CN"/>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fld>
            <a:endParaRPr lang="en-US" altLang="zh-CN"/>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fld>
            <a:endParaRPr lang="en-US" altLang="zh-CN"/>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fld>
            <a:endParaRPr lang="en-US" altLang="zh-CN"/>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endPar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fld>
            <a:endParaRPr lang="en-US" altLang="zh-CN"/>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342900" indent="-342900" latinLnBrk="0">
              <a:spcBef>
                <a:spcPts val="0"/>
              </a:spcBef>
              <a:buAutoNum type="arabicPeriod"/>
            </a:pPr>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fld>
            <a:endParaRPr lang="en-US" altLang="zh-CN"/>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fld>
            <a:endParaRPr lang="en-US" altLang="zh-C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fld>
            <a:endParaRPr lang="en-US" altLang="zh-C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fld>
            <a:endParaRPr lang="en-US" altLang="zh-C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fld>
            <a:endParaRPr lang="en-US" altLang="zh-CN"/>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fld>
            <a:endParaRPr lang="en-US" altLang="zh-C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fld>
            <a:endParaRPr lang="en-US" altLang="zh-C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endParaRPr lang="en-US"/>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a:p>
        </p:txBody>
      </p:sp>
      <p:sp>
        <p:nvSpPr>
          <p:cNvPr id="4" name="Date Placeholder 3"/>
          <p:cNvSpPr>
            <a:spLocks noGrp="1"/>
          </p:cNvSpPr>
          <p:nvPr>
            <p:ph type="dt" sz="half" idx="10"/>
          </p:nvPr>
        </p:nvSpPr>
        <p:spPr/>
        <p:txBody>
          <a:bodyPr/>
          <a:lstStyle>
            <a:lvl1pPr>
              <a:defRPr/>
            </a:lvl1pPr>
          </a:lstStyle>
          <a:p>
            <a:pPr>
              <a:defRPr/>
            </a:pPr>
            <a:r>
              <a:rPr lang="en-US" dirty="0"/>
              <a:t>BY1306147 </a:t>
            </a:r>
            <a:r>
              <a:rPr lang="en-US" dirty="0" err="1"/>
              <a:t>张硕</a:t>
            </a:r>
            <a:endParaRPr lang="en-US" dirty="0"/>
          </a:p>
        </p:txBody>
      </p:sp>
      <p:sp>
        <p:nvSpPr>
          <p:cNvPr id="6" name="Slide Number Placeholder 5"/>
          <p:cNvSpPr>
            <a:spLocks noGrp="1"/>
          </p:cNvSpPr>
          <p:nvPr>
            <p:ph type="sldNum" sz="quarter" idx="12"/>
          </p:nvPr>
        </p:nvSpPr>
        <p:spPr/>
        <p:txBody>
          <a:bodyPr/>
          <a:lstStyle>
            <a:lvl1pPr>
              <a:defRPr/>
            </a:lvl1pPr>
          </a:lstStyle>
          <a:p>
            <a:pPr>
              <a:defRPr/>
            </a:pPr>
            <a:fld id="{14106B08-2A05-4E4A-BB4F-B483A66EA091}" type="slidenum">
              <a:rPr lang="en-US"/>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4" name="Slide Number Placeholder 5"/>
          <p:cNvSpPr>
            <a:spLocks noGrp="1"/>
          </p:cNvSpPr>
          <p:nvPr>
            <p:ph type="sldNum" sz="quarter" idx="12"/>
          </p:nvPr>
        </p:nvSpPr>
        <p:spPr>
          <a:xfrm>
            <a:off x="6457950" y="6448251"/>
            <a:ext cx="2057400" cy="365125"/>
          </a:xfrm>
          <a:prstGeom prst="rect">
            <a:avLst/>
          </a:prstGeom>
        </p:spPr>
        <p:txBody>
          <a:bodyPr/>
          <a:lstStyle>
            <a:lvl1pPr>
              <a:defRPr/>
            </a:lvl1pPr>
          </a:lstStyle>
          <a:p>
            <a:pPr>
              <a:defRPr/>
            </a:pPr>
            <a:fld id="{71D828F9-2628-9149-86BE-B70DE401120D}" type="slidenum">
              <a:rPr lang="en-US"/>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2FA51CB-2EA0-4CCE-BC1F-19C7633E457D}" type="datetimeFigureOut">
              <a:rPr lang="zh-CN" altLang="en-US" smtClean="0"/>
            </a:fld>
            <a:endParaRPr lang="zh-CN" altLang="en-US"/>
          </a:p>
        </p:txBody>
      </p:sp>
      <p:sp>
        <p:nvSpPr>
          <p:cNvPr id="3" name="灯片编号占位符 2"/>
          <p:cNvSpPr>
            <a:spLocks noGrp="1"/>
          </p:cNvSpPr>
          <p:nvPr>
            <p:ph type="sldNum" sz="quarter" idx="11"/>
          </p:nvPr>
        </p:nvSpPr>
        <p:spPr/>
        <p:txBody>
          <a:bodyPr/>
          <a:lstStyle/>
          <a:p>
            <a:fld id="{69874BC8-A9E1-416A-999A-738A0D0266CB}"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4" Type="http://schemas.openxmlformats.org/officeDocument/2006/relationships/theme" Target="../theme/theme1.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FA51CB-2EA0-4CCE-BC1F-19C7633E457D}" type="datetimeFigureOut">
              <a:rPr lang="zh-CN" altLang="en-US" smtClean="0"/>
            </a:fld>
            <a:endParaRPr lang="zh-CN" altLang="en-US"/>
          </a:p>
        </p:txBody>
      </p:sp>
      <p:sp>
        <p:nvSpPr>
          <p:cNvPr id="6" name="灯片编号占位符 5"/>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9874BC8-A9E1-416A-999A-738A0D0266CB}"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2.xml"/><Relationship Id="rId2" Type="http://schemas.openxmlformats.org/officeDocument/2006/relationships/image" Target="../media/image7.png"/><Relationship Id="rId1" Type="http://schemas.openxmlformats.org/officeDocument/2006/relationships/tags" Target="../tags/tag1.xml"/></Relationships>
</file>

<file path=ppt/slides/_rels/slide16.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2.xml"/><Relationship Id="rId2" Type="http://schemas.openxmlformats.org/officeDocument/2006/relationships/image" Target="../media/image7.png"/><Relationship Id="rId1" Type="http://schemas.openxmlformats.org/officeDocument/2006/relationships/tags" Target="../tags/tag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image" Target="../media/image3.emf"/></Relationships>
</file>

<file path=ppt/slides/_rels/slide8.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2.xml"/><Relationship Id="rId2" Type="http://schemas.openxmlformats.org/officeDocument/2006/relationships/image" Target="../media/image5.png"/><Relationship Id="rId1"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fld>
            <a:endParaRPr lang="en-US" dirty="0"/>
          </a:p>
        </p:txBody>
      </p:sp>
      <p:sp>
        <p:nvSpPr>
          <p:cNvPr id="7" name="文本框 6"/>
          <p:cNvSpPr txBox="1"/>
          <p:nvPr/>
        </p:nvSpPr>
        <p:spPr>
          <a:xfrm>
            <a:off x="107504" y="35913"/>
            <a:ext cx="1338828" cy="369332"/>
          </a:xfrm>
          <a:prstGeom prst="rect">
            <a:avLst/>
          </a:prstGeom>
          <a:noFill/>
        </p:spPr>
        <p:txBody>
          <a:bodyPr wrap="non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知识点回顾</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9" name="TextBox 8"/>
          <p:cNvSpPr txBox="1">
            <a:spLocks noChangeArrowheads="1"/>
          </p:cNvSpPr>
          <p:nvPr/>
        </p:nvSpPr>
        <p:spPr bwMode="auto">
          <a:xfrm>
            <a:off x="179512" y="903224"/>
            <a:ext cx="8712968" cy="1229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20000"/>
              </a:lnSpc>
              <a:spcBef>
                <a:spcPct val="20000"/>
              </a:spcBef>
              <a:buFont typeface="Wingdings" panose="05000000000000000000" pitchFamily="2" charset="2"/>
              <a:buChar char="n"/>
            </a:pP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机制</a:t>
            </a: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Wingdings" panose="05000000000000000000" pitchFamily="2" charset="2"/>
              </a:rPr>
              <a:t>：</a:t>
            </a:r>
            <a:r>
              <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sym typeface="Wingdings" panose="05000000000000000000" pitchFamily="2" charset="2"/>
              </a:rPr>
              <a:t>(1) </a:t>
            </a:r>
            <a:r>
              <a:rPr lang="zh-CN" altLang="en-US" sz="2000" b="0" dirty="0"/>
              <a:t>指有机体的构造、功能及其相互关系；</a:t>
            </a:r>
            <a:r>
              <a:rPr lang="en-US" altLang="zh-CN" sz="2000" b="0" dirty="0"/>
              <a:t>(2) </a:t>
            </a:r>
            <a:r>
              <a:rPr lang="zh-CN" altLang="en-US" sz="2000" b="0" dirty="0"/>
              <a:t>机器的构造和工作原理。</a:t>
            </a:r>
            <a:endParaRPr lang="en-US" altLang="zh-CN" sz="2000" b="0" dirty="0"/>
          </a:p>
          <a:p>
            <a:pPr>
              <a:lnSpc>
                <a:spcPct val="120000"/>
              </a:lnSpc>
              <a:spcBef>
                <a:spcPct val="20000"/>
              </a:spcBef>
              <a:buClrTx/>
              <a:buFont typeface="Wingdings" panose="05000000000000000000" pitchFamily="2" charset="2"/>
              <a:buChar char="n"/>
            </a:pPr>
            <a:endParaRPr lang="en-US" altLang="zh-CN"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 name="矩形 1"/>
          <p:cNvSpPr/>
          <p:nvPr/>
        </p:nvSpPr>
        <p:spPr>
          <a:xfrm>
            <a:off x="179512" y="1988840"/>
            <a:ext cx="8964488" cy="2723181"/>
          </a:xfrm>
          <a:prstGeom prst="rect">
            <a:avLst/>
          </a:prstGeom>
        </p:spPr>
        <p:txBody>
          <a:bodyPr wrap="square">
            <a:spAutoFit/>
          </a:bodyPr>
          <a:lstStyle/>
          <a:p>
            <a:pPr>
              <a:lnSpc>
                <a:spcPct val="120000"/>
              </a:lnSpc>
              <a:spcBef>
                <a:spcPct val="20000"/>
              </a:spcBef>
              <a:buClrTx/>
              <a:buFont typeface="Wingdings" panose="05000000000000000000" pitchFamily="2" charset="2"/>
              <a:buChar char="n"/>
            </a:pPr>
            <a:r>
              <a:rPr lang="zh-CN" altLang="en-US"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云基础设施机制</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是云环境的基础构建块，它是形成基本云技术架构基础的主要构件。</a:t>
            </a:r>
            <a:endParaRPr lang="en-US" altLang="zh-CN"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逻辑网络边界：</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虚拟防火墙；虚拟网络（</a:t>
            </a:r>
            <a:r>
              <a:rPr lang="en-GB" altLang="zh-CN" dirty="0"/>
              <a:t>VLAN</a:t>
            </a:r>
            <a:r>
              <a:rPr lang="zh-CN" altLang="en-GB" dirty="0"/>
              <a:t>、 </a:t>
            </a:r>
            <a:r>
              <a:rPr lang="en-GB" altLang="zh-CN" dirty="0"/>
              <a:t>VPN</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虚拟服务器</a:t>
            </a:r>
            <a:endParaRPr lang="en-US" altLang="zh-CN"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云存储设备：</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文件、快、对象、数据集</a:t>
            </a:r>
            <a:endParaRPr lang="en-US" altLang="zh-CN"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云使用监控：</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监控代理、资源代理、轮询代理</a:t>
            </a:r>
            <a:endParaRPr lang="en-US" altLang="zh-CN"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资源复制</a:t>
            </a:r>
            <a:endParaRPr lang="en-US" altLang="zh-CN"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已就绪环境</a:t>
            </a:r>
            <a:endParaRPr lang="en-US" altLang="zh-CN"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slow" p14:dur="999"/>
    </mc:Choice>
    <mc:Fallback>
      <p:transition spd="slow"/>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6.2 </a:t>
            </a:r>
            <a:r>
              <a:rPr lang="zh-CN" altLang="en-US" sz="3200" dirty="0">
                <a:solidFill>
                  <a:srgbClr val="0000FF"/>
                </a:solidFill>
                <a:latin typeface="微软雅黑" panose="020B0503020204020204" pitchFamily="34" charset="-122"/>
                <a:ea typeface="微软雅黑" panose="020B0503020204020204" pitchFamily="34" charset="-122"/>
              </a:rPr>
              <a:t>虚拟机核心原理和技术</a:t>
            </a:r>
            <a:endParaRPr lang="zh-CN" altLang="en-US" sz="3200" dirty="0">
              <a:solidFill>
                <a:srgbClr val="0000FF"/>
              </a:solidFill>
              <a:latin typeface="微软雅黑" panose="020B0503020204020204" pitchFamily="34" charset="-122"/>
              <a:ea typeface="微软雅黑" panose="020B0503020204020204" pitchFamily="34" charset="-122"/>
            </a:endParaRP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fld>
            <a:endParaRPr lang="en-US" dirty="0"/>
          </a:p>
        </p:txBody>
      </p:sp>
      <p:sp>
        <p:nvSpPr>
          <p:cNvPr id="7" name="文本框 6"/>
          <p:cNvSpPr txBox="1"/>
          <p:nvPr/>
        </p:nvSpPr>
        <p:spPr>
          <a:xfrm>
            <a:off x="107504" y="35913"/>
            <a:ext cx="2887329"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6.2 </a:t>
            </a:r>
            <a:r>
              <a:rPr lang="zh-CN" altLang="en-US" dirty="0">
                <a:solidFill>
                  <a:schemeClr val="bg1"/>
                </a:solidFill>
                <a:latin typeface="微软雅黑" panose="020B0503020204020204" pitchFamily="34" charset="-122"/>
                <a:ea typeface="微软雅黑" panose="020B0503020204020204" pitchFamily="34" charset="-122"/>
              </a:rPr>
              <a:t>虚拟机核心原理与技术</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8" name="TextBox 8"/>
          <p:cNvSpPr txBox="1">
            <a:spLocks noChangeArrowheads="1"/>
          </p:cNvSpPr>
          <p:nvPr/>
        </p:nvSpPr>
        <p:spPr bwMode="auto">
          <a:xfrm>
            <a:off x="179512" y="1196752"/>
            <a:ext cx="8712968" cy="15967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20000"/>
              </a:lnSpc>
              <a:spcBef>
                <a:spcPct val="20000"/>
              </a:spcBef>
              <a:buClrTx/>
              <a:buFont typeface="Wingdings" panose="05000000000000000000" pitchFamily="2" charset="2"/>
              <a:buChar char="n"/>
            </a:pPr>
            <a:r>
              <a:rPr lang="en-US" altLang="zh-CN"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6.2.1 </a:t>
            </a: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系统接口</a:t>
            </a:r>
            <a:r>
              <a:rPr lang="en-US" altLang="zh-CN"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从不同角度看机器</a:t>
            </a:r>
            <a:endParaRPr lang="zh-CN" altLang="en-US" sz="18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从</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ISA</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角度看，机器可以指代整个计算机硬件架构和设备。</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从</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ABI</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接口层面看，机器可以指代整个硬件设备连同其上的</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OS</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从</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API</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角度看，一个完整的机器还包括了关键的库函数。</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9" name="Picture 2" descr="关系图"/>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870348" y="3210380"/>
            <a:ext cx="5599534" cy="348106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6.2 </a:t>
            </a:r>
            <a:r>
              <a:rPr lang="zh-CN" altLang="en-US" sz="3200" dirty="0">
                <a:solidFill>
                  <a:srgbClr val="0000FF"/>
                </a:solidFill>
                <a:latin typeface="微软雅黑" panose="020B0503020204020204" pitchFamily="34" charset="-122"/>
                <a:ea typeface="微软雅黑" panose="020B0503020204020204" pitchFamily="34" charset="-122"/>
              </a:rPr>
              <a:t>虚拟机核心原理和技术</a:t>
            </a:r>
            <a:endParaRPr lang="zh-CN" altLang="en-US" sz="3200" dirty="0">
              <a:solidFill>
                <a:srgbClr val="0000FF"/>
              </a:solidFill>
              <a:latin typeface="微软雅黑" panose="020B0503020204020204" pitchFamily="34" charset="-122"/>
              <a:ea typeface="微软雅黑" panose="020B0503020204020204" pitchFamily="34" charset="-122"/>
            </a:endParaRP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fld>
            <a:endParaRPr lang="en-US" dirty="0"/>
          </a:p>
        </p:txBody>
      </p:sp>
      <p:sp>
        <p:nvSpPr>
          <p:cNvPr id="7" name="文本框 6"/>
          <p:cNvSpPr txBox="1"/>
          <p:nvPr/>
        </p:nvSpPr>
        <p:spPr>
          <a:xfrm>
            <a:off x="107504" y="35913"/>
            <a:ext cx="2887329"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6.2 </a:t>
            </a:r>
            <a:r>
              <a:rPr lang="zh-CN" altLang="en-US" dirty="0">
                <a:solidFill>
                  <a:schemeClr val="bg1"/>
                </a:solidFill>
                <a:latin typeface="微软雅黑" panose="020B0503020204020204" pitchFamily="34" charset="-122"/>
                <a:ea typeface="微软雅黑" panose="020B0503020204020204" pitchFamily="34" charset="-122"/>
              </a:rPr>
              <a:t>虚拟机核心原理与技术</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8" name="TextBox 8"/>
          <p:cNvSpPr txBox="1">
            <a:spLocks noChangeArrowheads="1"/>
          </p:cNvSpPr>
          <p:nvPr/>
        </p:nvSpPr>
        <p:spPr bwMode="auto">
          <a:xfrm>
            <a:off x="179512" y="1196752"/>
            <a:ext cx="8712968" cy="22866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20000"/>
              </a:lnSpc>
              <a:spcBef>
                <a:spcPct val="20000"/>
              </a:spcBef>
              <a:buClrTx/>
              <a:buFont typeface="Wingdings" panose="05000000000000000000" pitchFamily="2" charset="2"/>
              <a:buChar char="n"/>
            </a:pPr>
            <a:r>
              <a:rPr lang="en-US" altLang="zh-CN"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6.2.2 </a:t>
            </a: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运行模式</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各类接口的引入对于保护多用户多程序并发运行是有极大好处的，各类应用对资源的访问是间接的，需要通过</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OS</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并借助系统调用来完成，为实现这一过程，大部分系统支持至少两种操作模式：</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Kernel Mode &amp; User Mode</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与之对应，</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ISA</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被设计为两大类： </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User ISA &amp; System ISA</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marL="457200" lvl="1" indent="0">
              <a:lnSpc>
                <a:spcPct val="120000"/>
              </a:lnSpc>
              <a:spcBef>
                <a:spcPct val="20000"/>
              </a:spcBef>
              <a:buFont typeface="Arial" panose="020B0604020202020204" pitchFamily="34" charset="0"/>
              <a:buNone/>
            </a:pP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6.2 </a:t>
            </a:r>
            <a:r>
              <a:rPr lang="zh-CN" altLang="en-US" sz="3200" dirty="0">
                <a:solidFill>
                  <a:srgbClr val="0000FF"/>
                </a:solidFill>
                <a:latin typeface="微软雅黑" panose="020B0503020204020204" pitchFamily="34" charset="-122"/>
                <a:ea typeface="微软雅黑" panose="020B0503020204020204" pitchFamily="34" charset="-122"/>
              </a:rPr>
              <a:t>虚拟机核心原理和技术</a:t>
            </a:r>
            <a:endParaRPr lang="zh-CN" altLang="en-US" sz="3200" dirty="0">
              <a:solidFill>
                <a:srgbClr val="0000FF"/>
              </a:solidFill>
              <a:latin typeface="微软雅黑" panose="020B0503020204020204" pitchFamily="34" charset="-122"/>
              <a:ea typeface="微软雅黑" panose="020B0503020204020204" pitchFamily="34" charset="-122"/>
            </a:endParaRP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fld>
            <a:endParaRPr lang="en-US" dirty="0"/>
          </a:p>
        </p:txBody>
      </p:sp>
      <p:sp>
        <p:nvSpPr>
          <p:cNvPr id="7" name="文本框 6"/>
          <p:cNvSpPr txBox="1"/>
          <p:nvPr/>
        </p:nvSpPr>
        <p:spPr>
          <a:xfrm>
            <a:off x="107504" y="35913"/>
            <a:ext cx="2887329"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6.2 </a:t>
            </a:r>
            <a:r>
              <a:rPr lang="zh-CN" altLang="en-US" dirty="0">
                <a:solidFill>
                  <a:schemeClr val="bg1"/>
                </a:solidFill>
                <a:latin typeface="微软雅黑" panose="020B0503020204020204" pitchFamily="34" charset="-122"/>
                <a:ea typeface="微软雅黑" panose="020B0503020204020204" pitchFamily="34" charset="-122"/>
              </a:rPr>
              <a:t>虚拟机核心原理与技术</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8" name="TextBox 8"/>
          <p:cNvSpPr txBox="1">
            <a:spLocks noChangeArrowheads="1"/>
          </p:cNvSpPr>
          <p:nvPr/>
        </p:nvSpPr>
        <p:spPr bwMode="auto">
          <a:xfrm>
            <a:off x="179512" y="1196752"/>
            <a:ext cx="8712968" cy="162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20000"/>
              </a:lnSpc>
              <a:spcBef>
                <a:spcPct val="20000"/>
              </a:spcBef>
              <a:buClrTx/>
              <a:buFont typeface="Wingdings" panose="05000000000000000000" pitchFamily="2" charset="2"/>
              <a:buChar char="n"/>
            </a:pPr>
            <a:r>
              <a:rPr lang="en-US" altLang="zh-CN"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6.2.2 </a:t>
            </a: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运行模式</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与之对应，</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ISA</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被设计为两大类： </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User ISA &amp; System ISA</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2">
              <a:lnSpc>
                <a:spcPct val="120000"/>
              </a:lnSpc>
              <a:spcBef>
                <a:spcPct val="20000"/>
              </a:spcBef>
              <a:buFont typeface="Arial" panose="020B0604020202020204" pitchFamily="34" charset="0"/>
              <a:buChar char="–"/>
            </a:pP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User ISA</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：指对于应用程序完全可见的指令子集。</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2">
              <a:lnSpc>
                <a:spcPct val="120000"/>
              </a:lnSpc>
              <a:spcBef>
                <a:spcPct val="20000"/>
              </a:spcBef>
              <a:buFont typeface="Arial" panose="020B0604020202020204" pitchFamily="34" charset="0"/>
              <a:buChar char="–"/>
            </a:pP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System ISA</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：仅为具有较高监控权限的系统（如</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OS</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）可见。</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6.2 </a:t>
            </a:r>
            <a:r>
              <a:rPr lang="zh-CN" altLang="en-US" sz="3200" dirty="0">
                <a:solidFill>
                  <a:srgbClr val="0000FF"/>
                </a:solidFill>
                <a:latin typeface="微软雅黑" panose="020B0503020204020204" pitchFamily="34" charset="-122"/>
                <a:ea typeface="微软雅黑" panose="020B0503020204020204" pitchFamily="34" charset="-122"/>
              </a:rPr>
              <a:t>虚拟机核心原理和技术</a:t>
            </a:r>
            <a:endParaRPr lang="zh-CN" altLang="en-US" sz="3200" dirty="0">
              <a:solidFill>
                <a:srgbClr val="0000FF"/>
              </a:solidFill>
              <a:latin typeface="微软雅黑" panose="020B0503020204020204" pitchFamily="34" charset="-122"/>
              <a:ea typeface="微软雅黑" panose="020B0503020204020204" pitchFamily="34" charset="-122"/>
            </a:endParaRP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fld>
            <a:endParaRPr lang="en-US" dirty="0"/>
          </a:p>
        </p:txBody>
      </p:sp>
      <p:sp>
        <p:nvSpPr>
          <p:cNvPr id="7" name="文本框 6"/>
          <p:cNvSpPr txBox="1"/>
          <p:nvPr/>
        </p:nvSpPr>
        <p:spPr>
          <a:xfrm>
            <a:off x="107504" y="35913"/>
            <a:ext cx="2887329"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6.2 </a:t>
            </a:r>
            <a:r>
              <a:rPr lang="zh-CN" altLang="en-US" dirty="0">
                <a:solidFill>
                  <a:schemeClr val="bg1"/>
                </a:solidFill>
                <a:latin typeface="微软雅黑" panose="020B0503020204020204" pitchFamily="34" charset="-122"/>
                <a:ea typeface="微软雅黑" panose="020B0503020204020204" pitchFamily="34" charset="-122"/>
              </a:rPr>
              <a:t>虚拟机核心原理与技术</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8" name="TextBox 8"/>
          <p:cNvSpPr txBox="1">
            <a:spLocks noChangeArrowheads="1"/>
          </p:cNvSpPr>
          <p:nvPr/>
        </p:nvSpPr>
        <p:spPr bwMode="auto">
          <a:xfrm>
            <a:off x="179512" y="1196752"/>
            <a:ext cx="8712968" cy="1541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20000"/>
              </a:lnSpc>
              <a:spcBef>
                <a:spcPct val="20000"/>
              </a:spcBef>
              <a:buClrTx/>
              <a:buFont typeface="Wingdings" panose="05000000000000000000" pitchFamily="2" charset="2"/>
              <a:buChar char="n"/>
            </a:pPr>
            <a:r>
              <a:rPr lang="en-US" altLang="zh-CN"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6.2.3 </a:t>
            </a: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虚拟机的分类</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从某一接口出发，通过为底层机器配置一个耦合的软件而形成的、具有新的虚拟接口的系统，就是一个虚拟机。</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在这个虚拟机之上，原始上层软件可以无缝的运行。</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2" name="图片 1"/>
          <p:cNvPicPr>
            <a:picLocks noChangeAspect="1"/>
          </p:cNvPicPr>
          <p:nvPr/>
        </p:nvPicPr>
        <p:blipFill>
          <a:blip r:embed="rId1"/>
          <a:stretch>
            <a:fillRect/>
          </a:stretch>
        </p:blipFill>
        <p:spPr>
          <a:xfrm>
            <a:off x="1637928" y="2852936"/>
            <a:ext cx="5796136" cy="3836042"/>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6.2 </a:t>
            </a:r>
            <a:r>
              <a:rPr lang="zh-CN" altLang="en-US" sz="3200" dirty="0">
                <a:solidFill>
                  <a:srgbClr val="0000FF"/>
                </a:solidFill>
                <a:latin typeface="微软雅黑" panose="020B0503020204020204" pitchFamily="34" charset="-122"/>
                <a:ea typeface="微软雅黑" panose="020B0503020204020204" pitchFamily="34" charset="-122"/>
              </a:rPr>
              <a:t>虚拟机核心原理和技术</a:t>
            </a:r>
            <a:endParaRPr lang="zh-CN" altLang="en-US" sz="3200" dirty="0">
              <a:solidFill>
                <a:srgbClr val="0000FF"/>
              </a:solidFill>
              <a:latin typeface="微软雅黑" panose="020B0503020204020204" pitchFamily="34" charset="-122"/>
              <a:ea typeface="微软雅黑" panose="020B0503020204020204" pitchFamily="34" charset="-122"/>
            </a:endParaRP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fld>
            <a:endParaRPr lang="en-US" dirty="0"/>
          </a:p>
        </p:txBody>
      </p:sp>
      <p:sp>
        <p:nvSpPr>
          <p:cNvPr id="7" name="文本框 6"/>
          <p:cNvSpPr txBox="1"/>
          <p:nvPr/>
        </p:nvSpPr>
        <p:spPr>
          <a:xfrm>
            <a:off x="107504" y="35913"/>
            <a:ext cx="2887329"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6.2 </a:t>
            </a:r>
            <a:r>
              <a:rPr lang="zh-CN" altLang="en-US" dirty="0">
                <a:solidFill>
                  <a:schemeClr val="bg1"/>
                </a:solidFill>
                <a:latin typeface="微软雅黑" panose="020B0503020204020204" pitchFamily="34" charset="-122"/>
                <a:ea typeface="微软雅黑" panose="020B0503020204020204" pitchFamily="34" charset="-122"/>
              </a:rPr>
              <a:t>虚拟机核心原理与技术</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8" name="TextBox 8"/>
          <p:cNvSpPr txBox="1">
            <a:spLocks noChangeArrowheads="1"/>
          </p:cNvSpPr>
          <p:nvPr/>
        </p:nvSpPr>
        <p:spPr bwMode="auto">
          <a:xfrm>
            <a:off x="179512" y="1196752"/>
            <a:ext cx="8712968" cy="1584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20000"/>
              </a:lnSpc>
              <a:spcBef>
                <a:spcPct val="20000"/>
              </a:spcBef>
              <a:buClrTx/>
              <a:buFont typeface="Wingdings" panose="05000000000000000000" pitchFamily="2" charset="2"/>
              <a:buChar char="n"/>
            </a:pPr>
            <a:r>
              <a:rPr lang="zh-CN" altLang="en-US" sz="18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进程级虚拟机</a:t>
            </a:r>
            <a:r>
              <a:rPr lang="en-US" altLang="zh-CN" sz="18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(Process VM)</a:t>
            </a:r>
            <a:endParaRPr lang="en-US" altLang="zh-CN" sz="18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a:p>
            <a:pPr>
              <a:lnSpc>
                <a:spcPct val="120000"/>
              </a:lnSpc>
              <a:spcBef>
                <a:spcPct val="20000"/>
              </a:spcBef>
              <a:buClrTx/>
              <a:buFont typeface="Wingdings" panose="05000000000000000000" pitchFamily="2" charset="2"/>
              <a:buChar char="n"/>
            </a:pPr>
            <a:endParaRPr lang="en-US" altLang="zh-CN" sz="18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a:p>
            <a:pPr>
              <a:lnSpc>
                <a:spcPct val="120000"/>
              </a:lnSpc>
              <a:spcBef>
                <a:spcPct val="20000"/>
              </a:spcBef>
              <a:buClrTx/>
              <a:buFont typeface="Wingdings" panose="05000000000000000000" pitchFamily="2" charset="2"/>
              <a:buChar char="n"/>
            </a:pPr>
            <a:r>
              <a:rPr lang="zh-CN" altLang="en-US" sz="18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系统级虚拟机</a:t>
            </a:r>
            <a:r>
              <a:rPr lang="en-US" altLang="zh-CN" sz="18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(System VM)</a:t>
            </a:r>
            <a:endParaRPr lang="en-US" altLang="zh-CN" sz="18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6.2 </a:t>
            </a:r>
            <a:r>
              <a:rPr lang="zh-CN" altLang="en-US" sz="3200" dirty="0">
                <a:solidFill>
                  <a:srgbClr val="0000FF"/>
                </a:solidFill>
                <a:latin typeface="微软雅黑" panose="020B0503020204020204" pitchFamily="34" charset="-122"/>
                <a:ea typeface="微软雅黑" panose="020B0503020204020204" pitchFamily="34" charset="-122"/>
              </a:rPr>
              <a:t>虚拟机核心原理和技术</a:t>
            </a:r>
            <a:endParaRPr lang="zh-CN" altLang="en-US" sz="3200" dirty="0">
              <a:solidFill>
                <a:srgbClr val="0000FF"/>
              </a:solidFill>
              <a:latin typeface="微软雅黑" panose="020B0503020204020204" pitchFamily="34" charset="-122"/>
              <a:ea typeface="微软雅黑" panose="020B0503020204020204" pitchFamily="34" charset="-122"/>
            </a:endParaRP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fld>
            <a:endParaRPr lang="en-US" dirty="0"/>
          </a:p>
        </p:txBody>
      </p:sp>
      <p:sp>
        <p:nvSpPr>
          <p:cNvPr id="7" name="文本框 6"/>
          <p:cNvSpPr txBox="1"/>
          <p:nvPr/>
        </p:nvSpPr>
        <p:spPr>
          <a:xfrm>
            <a:off x="107504" y="35913"/>
            <a:ext cx="2887329"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6.2 </a:t>
            </a:r>
            <a:r>
              <a:rPr lang="zh-CN" altLang="en-US" dirty="0">
                <a:solidFill>
                  <a:schemeClr val="bg1"/>
                </a:solidFill>
                <a:latin typeface="微软雅黑" panose="020B0503020204020204" pitchFamily="34" charset="-122"/>
                <a:ea typeface="微软雅黑" panose="020B0503020204020204" pitchFamily="34" charset="-122"/>
              </a:rPr>
              <a:t>虚拟机核心原理与技术</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8" name="TextBox 8"/>
          <p:cNvSpPr txBox="1">
            <a:spLocks noChangeArrowheads="1"/>
          </p:cNvSpPr>
          <p:nvPr/>
        </p:nvSpPr>
        <p:spPr bwMode="auto">
          <a:xfrm>
            <a:off x="179512" y="1196752"/>
            <a:ext cx="8712968" cy="2304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20000"/>
              </a:lnSpc>
              <a:spcBef>
                <a:spcPct val="20000"/>
              </a:spcBef>
              <a:buClrTx/>
              <a:buFont typeface="Wingdings" panose="05000000000000000000" pitchFamily="2" charset="2"/>
              <a:buChar char="n"/>
            </a:pPr>
            <a:r>
              <a:rPr lang="zh-CN" altLang="en-US" sz="18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进程级虚拟机</a:t>
            </a:r>
            <a:r>
              <a:rPr lang="en-US" altLang="zh-CN" sz="18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(Process VM)</a:t>
            </a:r>
            <a:endParaRPr lang="en-US" altLang="zh-CN" sz="18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是基于</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OS</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的</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VM</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，是应用程序二进制接口</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ABI</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层面设立的虚拟机，虚拟化软件需要为用户程序模拟所需要的主机硬件功能。</a:t>
            </a:r>
            <a:endPar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sym typeface="+mn-ea"/>
              </a:rPr>
              <a:t>性能可能会受到操作系统本身的一些限制</a:t>
            </a:r>
            <a:endPar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sym typeface="+mn-ea"/>
            </a:endParaRPr>
          </a:p>
          <a:p>
            <a:pPr lvl="1">
              <a:lnSpc>
                <a:spcPct val="120000"/>
              </a:lnSpc>
              <a:spcBef>
                <a:spcPct val="20000"/>
              </a:spcBef>
              <a:buFont typeface="Arial" panose="020B0604020202020204" pitchFamily="34" charset="0"/>
              <a:buChar char="–"/>
            </a:pP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20000"/>
              </a:lnSpc>
              <a:spcBef>
                <a:spcPct val="20000"/>
              </a:spcBef>
              <a:buClrTx/>
              <a:buFont typeface="Wingdings" panose="05000000000000000000" pitchFamily="2" charset="2"/>
              <a:buChar char="n"/>
            </a:pP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2" name="图片 1"/>
          <p:cNvPicPr>
            <a:picLocks noChangeAspect="1"/>
          </p:cNvPicPr>
          <p:nvPr>
            <p:custDataLst>
              <p:tags r:id="rId1"/>
            </p:custDataLst>
          </p:nvPr>
        </p:nvPicPr>
        <p:blipFill>
          <a:blip r:embed="rId2"/>
          <a:srcRect b="48280"/>
          <a:stretch>
            <a:fillRect/>
          </a:stretch>
        </p:blipFill>
        <p:spPr>
          <a:xfrm>
            <a:off x="1547495" y="3716655"/>
            <a:ext cx="5935345" cy="218948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6.2 </a:t>
            </a:r>
            <a:r>
              <a:rPr lang="zh-CN" altLang="en-US" sz="3200" dirty="0">
                <a:solidFill>
                  <a:srgbClr val="0000FF"/>
                </a:solidFill>
                <a:latin typeface="微软雅黑" panose="020B0503020204020204" pitchFamily="34" charset="-122"/>
                <a:ea typeface="微软雅黑" panose="020B0503020204020204" pitchFamily="34" charset="-122"/>
              </a:rPr>
              <a:t>虚拟机核心原理和技术</a:t>
            </a:r>
            <a:endParaRPr lang="zh-CN" altLang="en-US" sz="3200" dirty="0">
              <a:solidFill>
                <a:srgbClr val="0000FF"/>
              </a:solidFill>
              <a:latin typeface="微软雅黑" panose="020B0503020204020204" pitchFamily="34" charset="-122"/>
              <a:ea typeface="微软雅黑" panose="020B0503020204020204" pitchFamily="34" charset="-122"/>
            </a:endParaRP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fld>
            <a:endParaRPr lang="en-US" dirty="0"/>
          </a:p>
        </p:txBody>
      </p:sp>
      <p:sp>
        <p:nvSpPr>
          <p:cNvPr id="7" name="文本框 6"/>
          <p:cNvSpPr txBox="1"/>
          <p:nvPr/>
        </p:nvSpPr>
        <p:spPr>
          <a:xfrm>
            <a:off x="107504" y="35913"/>
            <a:ext cx="2887329"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6.2 </a:t>
            </a:r>
            <a:r>
              <a:rPr lang="zh-CN" altLang="en-US" dirty="0">
                <a:solidFill>
                  <a:schemeClr val="bg1"/>
                </a:solidFill>
                <a:latin typeface="微软雅黑" panose="020B0503020204020204" pitchFamily="34" charset="-122"/>
                <a:ea typeface="微软雅黑" panose="020B0503020204020204" pitchFamily="34" charset="-122"/>
              </a:rPr>
              <a:t>虚拟机核心原理与技术</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8" name="TextBox 8"/>
          <p:cNvSpPr txBox="1">
            <a:spLocks noChangeArrowheads="1"/>
          </p:cNvSpPr>
          <p:nvPr/>
        </p:nvSpPr>
        <p:spPr bwMode="auto">
          <a:xfrm>
            <a:off x="179512" y="1196752"/>
            <a:ext cx="8712968" cy="15297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20000"/>
              </a:lnSpc>
              <a:spcBef>
                <a:spcPct val="20000"/>
              </a:spcBef>
              <a:buClrTx/>
              <a:buFont typeface="Wingdings" panose="05000000000000000000" pitchFamily="2" charset="2"/>
              <a:buChar char="n"/>
            </a:pPr>
            <a:r>
              <a:rPr lang="zh-CN" altLang="en-US" sz="18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系统级虚拟机</a:t>
            </a:r>
            <a:r>
              <a:rPr lang="en-US" altLang="zh-CN" sz="18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(System VM)</a:t>
            </a:r>
            <a:endParaRPr lang="en-US" altLang="zh-CN" sz="18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是基于硬件的</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VM</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，是</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ISA</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层面设立的虚拟机，虚拟化软件设置在硬件设备和软件系统之间。</a:t>
            </a:r>
            <a:endPar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性能上往往有着出色的表现，安装过程比较麻烦。</a:t>
            </a:r>
            <a:endPar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2" name="图片 1"/>
          <p:cNvPicPr>
            <a:picLocks noChangeAspect="1"/>
          </p:cNvPicPr>
          <p:nvPr>
            <p:custDataLst>
              <p:tags r:id="rId1"/>
            </p:custDataLst>
          </p:nvPr>
        </p:nvPicPr>
        <p:blipFill>
          <a:blip r:embed="rId2"/>
          <a:srcRect t="47406"/>
          <a:stretch>
            <a:fillRect/>
          </a:stretch>
        </p:blipFill>
        <p:spPr>
          <a:xfrm>
            <a:off x="1403350" y="3140710"/>
            <a:ext cx="6242685" cy="234188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6.2 </a:t>
            </a:r>
            <a:r>
              <a:rPr lang="zh-CN" altLang="en-US" sz="3200" dirty="0">
                <a:solidFill>
                  <a:srgbClr val="0000FF"/>
                </a:solidFill>
                <a:latin typeface="微软雅黑" panose="020B0503020204020204" pitchFamily="34" charset="-122"/>
                <a:ea typeface="微软雅黑" panose="020B0503020204020204" pitchFamily="34" charset="-122"/>
              </a:rPr>
              <a:t>虚拟机核心原理和技术</a:t>
            </a:r>
            <a:endParaRPr lang="zh-CN" altLang="en-US" sz="3200" dirty="0">
              <a:solidFill>
                <a:srgbClr val="0000FF"/>
              </a:solidFill>
              <a:latin typeface="微软雅黑" panose="020B0503020204020204" pitchFamily="34" charset="-122"/>
              <a:ea typeface="微软雅黑" panose="020B0503020204020204" pitchFamily="34" charset="-122"/>
            </a:endParaRP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fld>
            <a:endParaRPr lang="en-US" dirty="0"/>
          </a:p>
        </p:txBody>
      </p:sp>
      <p:sp>
        <p:nvSpPr>
          <p:cNvPr id="7" name="文本框 6"/>
          <p:cNvSpPr txBox="1"/>
          <p:nvPr/>
        </p:nvSpPr>
        <p:spPr>
          <a:xfrm>
            <a:off x="107504" y="35913"/>
            <a:ext cx="2887329"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6.2 </a:t>
            </a:r>
            <a:r>
              <a:rPr lang="zh-CN" altLang="en-US" dirty="0">
                <a:solidFill>
                  <a:schemeClr val="bg1"/>
                </a:solidFill>
                <a:latin typeface="微软雅黑" panose="020B0503020204020204" pitchFamily="34" charset="-122"/>
                <a:ea typeface="微软雅黑" panose="020B0503020204020204" pitchFamily="34" charset="-122"/>
              </a:rPr>
              <a:t>虚拟机核心原理与技术</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5" name="矩形 4"/>
          <p:cNvSpPr/>
          <p:nvPr/>
        </p:nvSpPr>
        <p:spPr>
          <a:xfrm>
            <a:off x="1763688" y="4149080"/>
            <a:ext cx="1944216" cy="2088232"/>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763688" y="5085183"/>
            <a:ext cx="1944216" cy="591075"/>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763688" y="4496421"/>
            <a:ext cx="936104" cy="591075"/>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3851920" y="6305903"/>
            <a:ext cx="1569660" cy="369332"/>
          </a:xfrm>
          <a:prstGeom prst="rect">
            <a:avLst/>
          </a:prstGeom>
        </p:spPr>
        <p:txBody>
          <a:bodyPr wrap="none">
            <a:spAutoFit/>
          </a:bodyPr>
          <a:lstStyle/>
          <a:p>
            <a:r>
              <a:rPr lang="zh-CN" altLang="en-US"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系统级虚拟机</a:t>
            </a:r>
            <a:endParaRPr lang="zh-CN" altLang="en-US" dirty="0">
              <a:solidFill>
                <a:srgbClr val="0000FF"/>
              </a:solidFill>
            </a:endParaRPr>
          </a:p>
        </p:txBody>
      </p:sp>
      <p:sp>
        <p:nvSpPr>
          <p:cNvPr id="12" name="矩形 11"/>
          <p:cNvSpPr/>
          <p:nvPr/>
        </p:nvSpPr>
        <p:spPr>
          <a:xfrm>
            <a:off x="2702501" y="4197571"/>
            <a:ext cx="1005403" cy="338554"/>
          </a:xfrm>
          <a:prstGeom prst="rect">
            <a:avLst/>
          </a:prstGeom>
        </p:spPr>
        <p:txBody>
          <a:bodyPr wrap="none">
            <a:spAutoFit/>
          </a:bodyPr>
          <a:lstStyle/>
          <a:p>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应用进程</a:t>
            </a:r>
            <a:endParaRPr lang="zh-CN" altLang="en-US" sz="1600" dirty="0"/>
          </a:p>
        </p:txBody>
      </p:sp>
      <p:sp>
        <p:nvSpPr>
          <p:cNvPr id="13" name="矩形 12"/>
          <p:cNvSpPr/>
          <p:nvPr/>
        </p:nvSpPr>
        <p:spPr>
          <a:xfrm>
            <a:off x="2064319" y="4634267"/>
            <a:ext cx="445956" cy="338554"/>
          </a:xfrm>
          <a:prstGeom prst="rect">
            <a:avLst/>
          </a:prstGeom>
        </p:spPr>
        <p:txBody>
          <a:bodyPr wrap="none">
            <a:spAutoFit/>
          </a:bodyPr>
          <a:lstStyle/>
          <a:p>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OS</a:t>
            </a:r>
            <a:endParaRPr lang="zh-CN" altLang="en-US" sz="1600" dirty="0"/>
          </a:p>
        </p:txBody>
      </p:sp>
      <p:sp>
        <p:nvSpPr>
          <p:cNvPr id="14" name="矩形 13"/>
          <p:cNvSpPr/>
          <p:nvPr/>
        </p:nvSpPr>
        <p:spPr>
          <a:xfrm>
            <a:off x="2130502" y="5209336"/>
            <a:ext cx="1210588" cy="338554"/>
          </a:xfrm>
          <a:prstGeom prst="rect">
            <a:avLst/>
          </a:prstGeom>
        </p:spPr>
        <p:txBody>
          <a:bodyPr wrap="none">
            <a:spAutoFit/>
          </a:bodyPr>
          <a:lstStyle/>
          <a:p>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虚拟化软件</a:t>
            </a:r>
            <a:endParaRPr lang="zh-CN" altLang="en-US" sz="1600" dirty="0"/>
          </a:p>
        </p:txBody>
      </p:sp>
      <p:sp>
        <p:nvSpPr>
          <p:cNvPr id="15" name="矩形 14"/>
          <p:cNvSpPr/>
          <p:nvPr/>
        </p:nvSpPr>
        <p:spPr>
          <a:xfrm>
            <a:off x="2432219" y="5798098"/>
            <a:ext cx="595035" cy="338554"/>
          </a:xfrm>
          <a:prstGeom prst="rect">
            <a:avLst/>
          </a:prstGeom>
        </p:spPr>
        <p:txBody>
          <a:bodyPr wrap="none">
            <a:spAutoFit/>
          </a:bodyPr>
          <a:lstStyle/>
          <a:p>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硬件</a:t>
            </a:r>
            <a:endParaRPr lang="zh-CN" altLang="en-US" sz="1600" dirty="0"/>
          </a:p>
        </p:txBody>
      </p:sp>
      <p:sp>
        <p:nvSpPr>
          <p:cNvPr id="16" name="矩形 15"/>
          <p:cNvSpPr/>
          <p:nvPr/>
        </p:nvSpPr>
        <p:spPr>
          <a:xfrm>
            <a:off x="5580112" y="4149080"/>
            <a:ext cx="1944216" cy="2088232"/>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5580112" y="5085183"/>
            <a:ext cx="1944216" cy="1152129"/>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5580112" y="4496421"/>
            <a:ext cx="936104" cy="591075"/>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6518925" y="4197571"/>
            <a:ext cx="1005403" cy="338554"/>
          </a:xfrm>
          <a:prstGeom prst="rect">
            <a:avLst/>
          </a:prstGeom>
        </p:spPr>
        <p:txBody>
          <a:bodyPr wrap="none">
            <a:spAutoFit/>
          </a:bodyPr>
          <a:lstStyle/>
          <a:p>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应用进程</a:t>
            </a:r>
            <a:endParaRPr lang="zh-CN" altLang="en-US" sz="1600" dirty="0"/>
          </a:p>
        </p:txBody>
      </p:sp>
      <p:sp>
        <p:nvSpPr>
          <p:cNvPr id="20" name="矩形 19"/>
          <p:cNvSpPr/>
          <p:nvPr/>
        </p:nvSpPr>
        <p:spPr>
          <a:xfrm>
            <a:off x="5880743" y="4634267"/>
            <a:ext cx="445956" cy="338554"/>
          </a:xfrm>
          <a:prstGeom prst="rect">
            <a:avLst/>
          </a:prstGeom>
        </p:spPr>
        <p:txBody>
          <a:bodyPr wrap="none">
            <a:spAutoFit/>
          </a:bodyPr>
          <a:lstStyle/>
          <a:p>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OS</a:t>
            </a:r>
            <a:endParaRPr lang="zh-CN" altLang="en-US" sz="1600" dirty="0"/>
          </a:p>
        </p:txBody>
      </p:sp>
      <p:sp>
        <p:nvSpPr>
          <p:cNvPr id="21" name="矩形 20"/>
          <p:cNvSpPr/>
          <p:nvPr/>
        </p:nvSpPr>
        <p:spPr>
          <a:xfrm>
            <a:off x="6192636" y="5503979"/>
            <a:ext cx="800219" cy="338554"/>
          </a:xfrm>
          <a:prstGeom prst="rect">
            <a:avLst/>
          </a:prstGeom>
        </p:spPr>
        <p:txBody>
          <a:bodyPr wrap="none">
            <a:spAutoFit/>
          </a:bodyPr>
          <a:lstStyle/>
          <a:p>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虚拟机</a:t>
            </a:r>
            <a:endParaRPr lang="zh-CN" altLang="en-US" sz="1600" dirty="0"/>
          </a:p>
        </p:txBody>
      </p:sp>
      <p:cxnSp>
        <p:nvCxnSpPr>
          <p:cNvPr id="24" name="直接箭头连接符 23"/>
          <p:cNvCxnSpPr/>
          <p:nvPr/>
        </p:nvCxnSpPr>
        <p:spPr>
          <a:xfrm>
            <a:off x="4067944" y="5193196"/>
            <a:ext cx="1224136"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5" name="左大括号 24"/>
          <p:cNvSpPr/>
          <p:nvPr/>
        </p:nvSpPr>
        <p:spPr>
          <a:xfrm>
            <a:off x="1403648" y="4149080"/>
            <a:ext cx="234893" cy="936103"/>
          </a:xfrm>
          <a:prstGeom prst="leftBrace">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6" name="矩形 25"/>
          <p:cNvSpPr/>
          <p:nvPr/>
        </p:nvSpPr>
        <p:spPr>
          <a:xfrm>
            <a:off x="540855" y="4447854"/>
            <a:ext cx="800219" cy="338554"/>
          </a:xfrm>
          <a:prstGeom prst="rect">
            <a:avLst/>
          </a:prstGeom>
        </p:spPr>
        <p:txBody>
          <a:bodyPr wrap="none">
            <a:spAutoFit/>
          </a:bodyPr>
          <a:lstStyle/>
          <a:p>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客户机</a:t>
            </a:r>
            <a:endParaRPr lang="zh-CN" altLang="en-US" sz="1600" dirty="0"/>
          </a:p>
        </p:txBody>
      </p:sp>
      <p:sp>
        <p:nvSpPr>
          <p:cNvPr id="27" name="左大括号 26"/>
          <p:cNvSpPr/>
          <p:nvPr/>
        </p:nvSpPr>
        <p:spPr>
          <a:xfrm>
            <a:off x="1396874" y="5113427"/>
            <a:ext cx="241667" cy="551736"/>
          </a:xfrm>
          <a:prstGeom prst="leftBrace">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8" name="左大括号 27"/>
          <p:cNvSpPr/>
          <p:nvPr/>
        </p:nvSpPr>
        <p:spPr>
          <a:xfrm>
            <a:off x="1403648" y="5696035"/>
            <a:ext cx="241667" cy="534384"/>
          </a:xfrm>
          <a:prstGeom prst="leftBrace">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9" name="矩形 28"/>
          <p:cNvSpPr/>
          <p:nvPr/>
        </p:nvSpPr>
        <p:spPr>
          <a:xfrm>
            <a:off x="572987" y="5226421"/>
            <a:ext cx="697627" cy="338554"/>
          </a:xfrm>
          <a:prstGeom prst="rect">
            <a:avLst/>
          </a:prstGeom>
        </p:spPr>
        <p:txBody>
          <a:bodyPr wrap="none">
            <a:spAutoFit/>
          </a:bodyPr>
          <a:lstStyle/>
          <a:p>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VMM</a:t>
            </a:r>
            <a:endParaRPr lang="zh-CN" altLang="en-US" sz="1600" dirty="0"/>
          </a:p>
        </p:txBody>
      </p:sp>
      <p:sp>
        <p:nvSpPr>
          <p:cNvPr id="30" name="矩形 29"/>
          <p:cNvSpPr/>
          <p:nvPr/>
        </p:nvSpPr>
        <p:spPr>
          <a:xfrm>
            <a:off x="539552" y="5798098"/>
            <a:ext cx="800219" cy="338554"/>
          </a:xfrm>
          <a:prstGeom prst="rect">
            <a:avLst/>
          </a:prstGeom>
        </p:spPr>
        <p:txBody>
          <a:bodyPr wrap="none">
            <a:spAutoFit/>
          </a:bodyPr>
          <a:lstStyle/>
          <a:p>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宿主机</a:t>
            </a:r>
            <a:endParaRPr lang="zh-CN" altLang="en-US" sz="1600" dirty="0"/>
          </a:p>
        </p:txBody>
      </p:sp>
      <p:sp>
        <p:nvSpPr>
          <p:cNvPr id="31" name="矩形 30"/>
          <p:cNvSpPr/>
          <p:nvPr/>
        </p:nvSpPr>
        <p:spPr>
          <a:xfrm>
            <a:off x="1815599" y="1406901"/>
            <a:ext cx="1944216" cy="2088232"/>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p:cNvSpPr/>
          <p:nvPr/>
        </p:nvSpPr>
        <p:spPr>
          <a:xfrm>
            <a:off x="1815599" y="1824876"/>
            <a:ext cx="1944216" cy="1187907"/>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p:cNvSpPr/>
          <p:nvPr/>
        </p:nvSpPr>
        <p:spPr>
          <a:xfrm>
            <a:off x="1809586" y="2421710"/>
            <a:ext cx="936104" cy="591075"/>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p:cNvSpPr/>
          <p:nvPr/>
        </p:nvSpPr>
        <p:spPr>
          <a:xfrm>
            <a:off x="3903831" y="3563724"/>
            <a:ext cx="1569660" cy="369332"/>
          </a:xfrm>
          <a:prstGeom prst="rect">
            <a:avLst/>
          </a:prstGeom>
        </p:spPr>
        <p:txBody>
          <a:bodyPr wrap="none">
            <a:spAutoFit/>
          </a:bodyPr>
          <a:lstStyle/>
          <a:p>
            <a:r>
              <a:rPr lang="zh-CN" altLang="en-US"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进程级虚拟机</a:t>
            </a:r>
            <a:endParaRPr lang="zh-CN" altLang="en-US" dirty="0">
              <a:solidFill>
                <a:srgbClr val="0000FF"/>
              </a:solidFill>
            </a:endParaRPr>
          </a:p>
        </p:txBody>
      </p:sp>
      <p:sp>
        <p:nvSpPr>
          <p:cNvPr id="35" name="矩形 34"/>
          <p:cNvSpPr/>
          <p:nvPr/>
        </p:nvSpPr>
        <p:spPr>
          <a:xfrm>
            <a:off x="2278945" y="1445740"/>
            <a:ext cx="1005403" cy="338554"/>
          </a:xfrm>
          <a:prstGeom prst="rect">
            <a:avLst/>
          </a:prstGeom>
        </p:spPr>
        <p:txBody>
          <a:bodyPr wrap="none">
            <a:spAutoFit/>
          </a:bodyPr>
          <a:lstStyle/>
          <a:p>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应用进程</a:t>
            </a:r>
            <a:endParaRPr lang="zh-CN" altLang="en-US" sz="1600" dirty="0"/>
          </a:p>
        </p:txBody>
      </p:sp>
      <p:sp>
        <p:nvSpPr>
          <p:cNvPr id="36" name="矩形 35"/>
          <p:cNvSpPr/>
          <p:nvPr/>
        </p:nvSpPr>
        <p:spPr>
          <a:xfrm>
            <a:off x="2054660" y="2519076"/>
            <a:ext cx="445956" cy="338554"/>
          </a:xfrm>
          <a:prstGeom prst="rect">
            <a:avLst/>
          </a:prstGeom>
        </p:spPr>
        <p:txBody>
          <a:bodyPr wrap="none">
            <a:spAutoFit/>
          </a:bodyPr>
          <a:lstStyle/>
          <a:p>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OS</a:t>
            </a:r>
            <a:endParaRPr lang="zh-CN" altLang="en-US" sz="1600" dirty="0"/>
          </a:p>
        </p:txBody>
      </p:sp>
      <p:sp>
        <p:nvSpPr>
          <p:cNvPr id="37" name="矩形 36"/>
          <p:cNvSpPr/>
          <p:nvPr/>
        </p:nvSpPr>
        <p:spPr>
          <a:xfrm>
            <a:off x="2182413" y="1949029"/>
            <a:ext cx="1210588" cy="338554"/>
          </a:xfrm>
          <a:prstGeom prst="rect">
            <a:avLst/>
          </a:prstGeom>
        </p:spPr>
        <p:txBody>
          <a:bodyPr wrap="none">
            <a:spAutoFit/>
          </a:bodyPr>
          <a:lstStyle/>
          <a:p>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虚拟化软件</a:t>
            </a:r>
            <a:endParaRPr lang="zh-CN" altLang="en-US" sz="1600" dirty="0"/>
          </a:p>
        </p:txBody>
      </p:sp>
      <p:sp>
        <p:nvSpPr>
          <p:cNvPr id="38" name="矩形 37"/>
          <p:cNvSpPr/>
          <p:nvPr/>
        </p:nvSpPr>
        <p:spPr>
          <a:xfrm>
            <a:off x="2484130" y="3055919"/>
            <a:ext cx="595035" cy="338554"/>
          </a:xfrm>
          <a:prstGeom prst="rect">
            <a:avLst/>
          </a:prstGeom>
        </p:spPr>
        <p:txBody>
          <a:bodyPr wrap="none">
            <a:spAutoFit/>
          </a:bodyPr>
          <a:lstStyle/>
          <a:p>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硬件</a:t>
            </a:r>
            <a:endParaRPr lang="zh-CN" altLang="en-US" sz="1600" dirty="0"/>
          </a:p>
        </p:txBody>
      </p:sp>
      <p:sp>
        <p:nvSpPr>
          <p:cNvPr id="39" name="矩形 38"/>
          <p:cNvSpPr/>
          <p:nvPr/>
        </p:nvSpPr>
        <p:spPr>
          <a:xfrm>
            <a:off x="5632023" y="1406901"/>
            <a:ext cx="1944216" cy="2088232"/>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5632023" y="1824876"/>
            <a:ext cx="1944216" cy="1670257"/>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p:cNvSpPr/>
          <p:nvPr/>
        </p:nvSpPr>
        <p:spPr>
          <a:xfrm>
            <a:off x="6156708" y="1444660"/>
            <a:ext cx="1005403" cy="338554"/>
          </a:xfrm>
          <a:prstGeom prst="rect">
            <a:avLst/>
          </a:prstGeom>
        </p:spPr>
        <p:txBody>
          <a:bodyPr wrap="none">
            <a:spAutoFit/>
          </a:bodyPr>
          <a:lstStyle/>
          <a:p>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应用进程</a:t>
            </a:r>
            <a:endParaRPr lang="zh-CN" altLang="en-US" sz="1600" dirty="0"/>
          </a:p>
        </p:txBody>
      </p:sp>
      <p:sp>
        <p:nvSpPr>
          <p:cNvPr id="44" name="矩形 43"/>
          <p:cNvSpPr/>
          <p:nvPr/>
        </p:nvSpPr>
        <p:spPr>
          <a:xfrm>
            <a:off x="6204021" y="2449578"/>
            <a:ext cx="800219" cy="338554"/>
          </a:xfrm>
          <a:prstGeom prst="rect">
            <a:avLst/>
          </a:prstGeom>
        </p:spPr>
        <p:txBody>
          <a:bodyPr wrap="none">
            <a:spAutoFit/>
          </a:bodyPr>
          <a:lstStyle/>
          <a:p>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虚拟机</a:t>
            </a:r>
            <a:endParaRPr lang="zh-CN" altLang="en-US" sz="1600" dirty="0"/>
          </a:p>
        </p:txBody>
      </p:sp>
      <p:cxnSp>
        <p:nvCxnSpPr>
          <p:cNvPr id="45" name="直接箭头连接符 44"/>
          <p:cNvCxnSpPr/>
          <p:nvPr/>
        </p:nvCxnSpPr>
        <p:spPr>
          <a:xfrm>
            <a:off x="4119855" y="2451017"/>
            <a:ext cx="1224136"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46" name="左大括号 45"/>
          <p:cNvSpPr/>
          <p:nvPr/>
        </p:nvSpPr>
        <p:spPr>
          <a:xfrm>
            <a:off x="1455560" y="1406901"/>
            <a:ext cx="225458" cy="417975"/>
          </a:xfrm>
          <a:prstGeom prst="leftBrace">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7" name="矩形 46"/>
          <p:cNvSpPr/>
          <p:nvPr/>
        </p:nvSpPr>
        <p:spPr>
          <a:xfrm>
            <a:off x="588050" y="1424784"/>
            <a:ext cx="800219" cy="338554"/>
          </a:xfrm>
          <a:prstGeom prst="rect">
            <a:avLst/>
          </a:prstGeom>
        </p:spPr>
        <p:txBody>
          <a:bodyPr wrap="none">
            <a:spAutoFit/>
          </a:bodyPr>
          <a:lstStyle/>
          <a:p>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客户机</a:t>
            </a:r>
            <a:endParaRPr lang="zh-CN" altLang="en-US" sz="1600" dirty="0"/>
          </a:p>
        </p:txBody>
      </p:sp>
      <p:sp>
        <p:nvSpPr>
          <p:cNvPr id="48" name="左大括号 47"/>
          <p:cNvSpPr/>
          <p:nvPr/>
        </p:nvSpPr>
        <p:spPr>
          <a:xfrm>
            <a:off x="1448785" y="1853120"/>
            <a:ext cx="241667" cy="568590"/>
          </a:xfrm>
          <a:prstGeom prst="leftBrace">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9" name="左大括号 48"/>
          <p:cNvSpPr/>
          <p:nvPr/>
        </p:nvSpPr>
        <p:spPr>
          <a:xfrm>
            <a:off x="1455559" y="2421710"/>
            <a:ext cx="224155" cy="1066530"/>
          </a:xfrm>
          <a:prstGeom prst="leftBrace">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0" name="矩形 49"/>
          <p:cNvSpPr/>
          <p:nvPr/>
        </p:nvSpPr>
        <p:spPr>
          <a:xfrm>
            <a:off x="179011" y="1970060"/>
            <a:ext cx="1210588" cy="338554"/>
          </a:xfrm>
          <a:prstGeom prst="rect">
            <a:avLst/>
          </a:prstGeom>
        </p:spPr>
        <p:txBody>
          <a:bodyPr wrap="none">
            <a:spAutoFit/>
          </a:bodyPr>
          <a:lstStyle/>
          <a:p>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运行时系统</a:t>
            </a:r>
            <a:endParaRPr lang="zh-CN" altLang="en-US" sz="1600" dirty="0"/>
          </a:p>
        </p:txBody>
      </p:sp>
      <p:sp>
        <p:nvSpPr>
          <p:cNvPr id="51" name="矩形 50"/>
          <p:cNvSpPr/>
          <p:nvPr/>
        </p:nvSpPr>
        <p:spPr>
          <a:xfrm>
            <a:off x="612264" y="2767913"/>
            <a:ext cx="800219" cy="338554"/>
          </a:xfrm>
          <a:prstGeom prst="rect">
            <a:avLst/>
          </a:prstGeom>
        </p:spPr>
        <p:txBody>
          <a:bodyPr wrap="none">
            <a:spAutoFit/>
          </a:bodyPr>
          <a:lstStyle/>
          <a:p>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宿主机</a:t>
            </a:r>
            <a:endParaRPr lang="zh-CN" altLang="en-US" sz="160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6.3.1 Xen</a:t>
            </a:r>
            <a:r>
              <a:rPr lang="zh-CN" altLang="en-US" sz="3200" dirty="0">
                <a:solidFill>
                  <a:srgbClr val="0000FF"/>
                </a:solidFill>
                <a:latin typeface="微软雅黑" panose="020B0503020204020204" pitchFamily="34" charset="-122"/>
                <a:ea typeface="微软雅黑" panose="020B0503020204020204" pitchFamily="34" charset="-122"/>
              </a:rPr>
              <a:t>虚拟机技术</a:t>
            </a:r>
            <a:endParaRPr lang="zh-CN" altLang="en-US" sz="3200" dirty="0">
              <a:solidFill>
                <a:srgbClr val="0000FF"/>
              </a:solidFill>
              <a:latin typeface="微软雅黑" panose="020B0503020204020204" pitchFamily="34" charset="-122"/>
              <a:ea typeface="微软雅黑" panose="020B0503020204020204" pitchFamily="34" charset="-122"/>
            </a:endParaRP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fld>
            <a:endParaRPr lang="en-US" dirty="0"/>
          </a:p>
        </p:txBody>
      </p:sp>
      <p:sp>
        <p:nvSpPr>
          <p:cNvPr id="7" name="文本框 6"/>
          <p:cNvSpPr txBox="1"/>
          <p:nvPr/>
        </p:nvSpPr>
        <p:spPr>
          <a:xfrm>
            <a:off x="107504" y="35913"/>
            <a:ext cx="1963999"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6.3 </a:t>
            </a:r>
            <a:r>
              <a:rPr lang="zh-CN" altLang="en-US" dirty="0">
                <a:solidFill>
                  <a:schemeClr val="bg1"/>
                </a:solidFill>
                <a:latin typeface="微软雅黑" panose="020B0503020204020204" pitchFamily="34" charset="-122"/>
                <a:ea typeface="微软雅黑" panose="020B0503020204020204" pitchFamily="34" charset="-122"/>
              </a:rPr>
              <a:t>虚拟化的实现</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8" name="TextBox 8"/>
          <p:cNvSpPr txBox="1">
            <a:spLocks noChangeArrowheads="1"/>
          </p:cNvSpPr>
          <p:nvPr/>
        </p:nvSpPr>
        <p:spPr bwMode="auto">
          <a:xfrm>
            <a:off x="179512" y="1196752"/>
            <a:ext cx="8712968" cy="45002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20000"/>
              </a:lnSpc>
              <a:spcBef>
                <a:spcPct val="20000"/>
              </a:spcBef>
              <a:buClrTx/>
              <a:buFont typeface="Wingdings" panose="05000000000000000000" pitchFamily="2" charset="2"/>
              <a:buChar char="n"/>
            </a:pPr>
            <a:r>
              <a:rPr lang="en-US" altLang="zh-CN"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Xen</a:t>
            </a: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概述</a:t>
            </a:r>
            <a:endPar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Xen是由剑桥大学计算机实验室开发的一个开源项目。是一个直接运行在计算机硬件之上的用以替代操作系统的软件层，它能够在计算机硬件上并发的运行多个客户操作系统（Guest OS）。</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dirty="0">
                <a:latin typeface="Times New Roman" panose="02020603050405020304" pitchFamily="18" charset="0"/>
                <a:ea typeface="微软雅黑" panose="020B0503020204020204" pitchFamily="34" charset="-122"/>
                <a:cs typeface="Times New Roman" panose="02020603050405020304" pitchFamily="18" charset="0"/>
              </a:rPr>
              <a:t>硬件支持：</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x86、x86-64、安腾( Itanium)、Power PC和ARM多种处理器</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endPar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dirty="0">
                <a:latin typeface="Times New Roman" panose="02020603050405020304" pitchFamily="18" charset="0"/>
                <a:ea typeface="微软雅黑" panose="020B0503020204020204" pitchFamily="34" charset="-122"/>
                <a:cs typeface="Times New Roman" panose="02020603050405020304" pitchFamily="18" charset="0"/>
              </a:rPr>
              <a:t>支持的客户操作系统：</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Linux、NetBSD、FreeBSD、Windows</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sym typeface="+mn-ea"/>
              </a:rPr>
              <a:t>Solaris</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和其他常用的操作系统。</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dirty="0">
                <a:latin typeface="Times New Roman" panose="02020603050405020304" pitchFamily="18" charset="0"/>
                <a:ea typeface="微软雅黑" panose="020B0503020204020204" pitchFamily="34" charset="-122"/>
                <a:cs typeface="Times New Roman" panose="02020603050405020304" pitchFamily="18" charset="0"/>
              </a:rPr>
              <a:t>资源占用少：</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采用微内核设计，体积小（约</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1MB</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），接口精简，运行效率高，资源占用极少。</a:t>
            </a:r>
            <a:endParaRPr lang="zh-CN" altLang="en-US" sz="1800" dirty="0">
              <a:latin typeface="Times New Roman" panose="02020603050405020304" pitchFamily="18" charset="0"/>
              <a:ea typeface="微软雅黑" panose="020B0503020204020204" pitchFamily="34" charset="-122"/>
              <a:cs typeface="Times New Roman" panose="02020603050405020304" pitchFamily="18" charset="0"/>
            </a:endParaRPr>
          </a:p>
          <a:p>
            <a:pPr marL="457200" lvl="1" indent="0">
              <a:lnSpc>
                <a:spcPct val="120000"/>
              </a:lnSpc>
              <a:spcBef>
                <a:spcPct val="20000"/>
              </a:spcBef>
              <a:buFont typeface="Arial" panose="020B0604020202020204" pitchFamily="34" charset="0"/>
              <a:buNone/>
            </a:pPr>
            <a:endPar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slow" p14:dur="999"/>
    </mc:Choice>
    <mc:Fallback>
      <p:transition spd="slow"/>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6.3.1 Xen</a:t>
            </a:r>
            <a:r>
              <a:rPr lang="zh-CN" altLang="en-US" sz="3200" dirty="0">
                <a:solidFill>
                  <a:srgbClr val="0000FF"/>
                </a:solidFill>
                <a:latin typeface="微软雅黑" panose="020B0503020204020204" pitchFamily="34" charset="-122"/>
                <a:ea typeface="微软雅黑" panose="020B0503020204020204" pitchFamily="34" charset="-122"/>
              </a:rPr>
              <a:t>虚拟机技术</a:t>
            </a:r>
            <a:endParaRPr lang="zh-CN" altLang="en-US" sz="3200" dirty="0">
              <a:solidFill>
                <a:srgbClr val="0000FF"/>
              </a:solidFill>
              <a:latin typeface="微软雅黑" panose="020B0503020204020204" pitchFamily="34" charset="-122"/>
              <a:ea typeface="微软雅黑" panose="020B0503020204020204" pitchFamily="34" charset="-122"/>
            </a:endParaRP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fld>
            <a:endParaRPr lang="en-US" dirty="0"/>
          </a:p>
        </p:txBody>
      </p:sp>
      <p:sp>
        <p:nvSpPr>
          <p:cNvPr id="7" name="文本框 6"/>
          <p:cNvSpPr txBox="1"/>
          <p:nvPr/>
        </p:nvSpPr>
        <p:spPr>
          <a:xfrm>
            <a:off x="107504" y="35913"/>
            <a:ext cx="1963999"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6.3 </a:t>
            </a:r>
            <a:r>
              <a:rPr lang="zh-CN" altLang="en-US" dirty="0">
                <a:solidFill>
                  <a:schemeClr val="bg1"/>
                </a:solidFill>
                <a:latin typeface="微软雅黑" panose="020B0503020204020204" pitchFamily="34" charset="-122"/>
                <a:ea typeface="微软雅黑" panose="020B0503020204020204" pitchFamily="34" charset="-122"/>
              </a:rPr>
              <a:t>虚拟化的实现</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8" name="TextBox 8"/>
          <p:cNvSpPr txBox="1">
            <a:spLocks noChangeArrowheads="1"/>
          </p:cNvSpPr>
          <p:nvPr/>
        </p:nvSpPr>
        <p:spPr bwMode="auto">
          <a:xfrm>
            <a:off x="179512" y="1196752"/>
            <a:ext cx="8712968" cy="2183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20000"/>
              </a:lnSpc>
              <a:spcBef>
                <a:spcPct val="20000"/>
              </a:spcBef>
              <a:buClrTx/>
              <a:buFont typeface="Wingdings" panose="05000000000000000000" pitchFamily="2" charset="2"/>
              <a:buChar char="n"/>
            </a:pPr>
            <a:r>
              <a:rPr lang="en-US" altLang="zh-CN"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Xen</a:t>
            </a: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的基本组件</a:t>
            </a:r>
            <a:endPar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ClrTx/>
              <a:buFont typeface="Wingdings" panose="05000000000000000000" charset="0"/>
              <a:buChar char="p"/>
            </a:pPr>
            <a:r>
              <a:rPr lang="en-US" altLang="zh-CN" sz="2000" b="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Xen Hypervisor</a:t>
            </a:r>
            <a:endParaRPr lang="en-US" altLang="zh-CN" sz="2000" b="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ClrTx/>
              <a:buFont typeface="Wingdings" panose="05000000000000000000" charset="0"/>
              <a:buChar char="p"/>
            </a:pPr>
            <a:r>
              <a:rPr lang="en-US" altLang="zh-CN" sz="2000" b="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 Domain0</a:t>
            </a:r>
            <a:endParaRPr lang="en-US" altLang="zh-CN" sz="2000" b="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lvl="1">
              <a:lnSpc>
                <a:spcPct val="120000"/>
              </a:lnSpc>
              <a:spcBef>
                <a:spcPct val="20000"/>
              </a:spcBef>
              <a:buClrTx/>
              <a:buFont typeface="Wingdings" panose="05000000000000000000" charset="0"/>
              <a:buChar char="p"/>
            </a:pPr>
            <a:r>
              <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sym typeface="+mn-ea"/>
              </a:rPr>
              <a:t>DomainU</a:t>
            </a:r>
            <a:endPar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endPar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100" name="图片 99"/>
          <p:cNvPicPr/>
          <p:nvPr/>
        </p:nvPicPr>
        <p:blipFill>
          <a:blip r:embed="rId1"/>
          <a:stretch>
            <a:fillRect/>
          </a:stretch>
        </p:blipFill>
        <p:spPr>
          <a:xfrm>
            <a:off x="2195830" y="3140710"/>
            <a:ext cx="5396865" cy="3135630"/>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slow" p14:dur="999"/>
    </mc:Choice>
    <mc:Fallback>
      <p:transition spd="slow"/>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a:spLocks noChangeArrowheads="1"/>
          </p:cNvSpPr>
          <p:nvPr/>
        </p:nvSpPr>
        <p:spPr bwMode="auto">
          <a:xfrm>
            <a:off x="0" y="2501900"/>
            <a:ext cx="9144000" cy="1935163"/>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mn-lt"/>
              <a:ea typeface="+mn-ea"/>
            </a:endParaRPr>
          </a:p>
        </p:txBody>
      </p:sp>
      <p:sp>
        <p:nvSpPr>
          <p:cNvPr id="22530" name="Title 1"/>
          <p:cNvSpPr>
            <a:spLocks noGrp="1"/>
          </p:cNvSpPr>
          <p:nvPr>
            <p:ph type="ctrTitle"/>
          </p:nvPr>
        </p:nvSpPr>
        <p:spPr>
          <a:xfrm>
            <a:off x="805272" y="2193528"/>
            <a:ext cx="7533456" cy="2387600"/>
          </a:xfrm>
        </p:spPr>
        <p:txBody>
          <a:bodyPr anchor="ctr" anchorCtr="1"/>
          <a:lstStyle/>
          <a:p>
            <a:r>
              <a:rPr lang="zh-CN" altLang="en-US" dirty="0">
                <a:solidFill>
                  <a:srgbClr val="000000"/>
                </a:solidFill>
                <a:latin typeface="微软雅黑" panose="020B0503020204020204" pitchFamily="34" charset="-122"/>
                <a:ea typeface="微软雅黑" panose="020B0503020204020204" pitchFamily="34" charset="-122"/>
                <a:cs typeface="Hei" charset="-122"/>
              </a:rPr>
              <a:t>第六章 虚拟化</a:t>
            </a:r>
            <a:endParaRPr lang="en-US" altLang="en-US" dirty="0">
              <a:solidFill>
                <a:srgbClr val="000000"/>
              </a:solidFill>
              <a:latin typeface="微软雅黑" panose="020B0503020204020204" pitchFamily="34" charset="-122"/>
              <a:ea typeface="微软雅黑" panose="020B0503020204020204" pitchFamily="34" charset="-122"/>
              <a:cs typeface="Hei" charset="-122"/>
            </a:endParaRPr>
          </a:p>
        </p:txBody>
      </p:sp>
      <p:sp>
        <p:nvSpPr>
          <p:cNvPr id="5" name="TextBox 4"/>
          <p:cNvSpPr txBox="1"/>
          <p:nvPr/>
        </p:nvSpPr>
        <p:spPr>
          <a:xfrm>
            <a:off x="1296194" y="1815207"/>
            <a:ext cx="6985000" cy="461665"/>
          </a:xfrm>
          <a:prstGeom prst="rect">
            <a:avLst/>
          </a:prstGeom>
          <a:noFill/>
        </p:spPr>
        <p:txBody>
          <a:bodyPr wrap="square">
            <a:spAutoFit/>
          </a:bodyPr>
          <a:lstStyle/>
          <a:p>
            <a:pPr algn="ctr">
              <a:defRPr/>
            </a:pPr>
            <a:r>
              <a:rPr lang="zh-CN" altLang="en-US" sz="2400" spc="600" dirty="0">
                <a:solidFill>
                  <a:srgbClr val="002060"/>
                </a:solidFill>
                <a:latin typeface="微软雅黑" panose="020B0503020204020204" pitchFamily="34" charset="-122"/>
                <a:ea typeface="微软雅黑" panose="020B0503020204020204" pitchFamily="34" charset="-122"/>
                <a:cs typeface="黑体" panose="02010609060101010101" pitchFamily="49" charset="-122"/>
              </a:rPr>
              <a:t>云计算技术</a:t>
            </a:r>
            <a:endParaRPr lang="en-US" sz="2400" spc="600" dirty="0">
              <a:solidFill>
                <a:srgbClr val="002060"/>
              </a:solidFill>
              <a:latin typeface="微软雅黑" panose="020B0503020204020204" pitchFamily="34" charset="-122"/>
              <a:ea typeface="微软雅黑" panose="020B0503020204020204" pitchFamily="34" charset="-122"/>
              <a:cs typeface="黑体" panose="02010609060101010101" pitchFamily="49" charset="-122"/>
            </a:endParaRPr>
          </a:p>
        </p:txBody>
      </p:sp>
      <p:sp>
        <p:nvSpPr>
          <p:cNvPr id="2" name="TextBox 1"/>
          <p:cNvSpPr txBox="1"/>
          <p:nvPr/>
        </p:nvSpPr>
        <p:spPr>
          <a:xfrm>
            <a:off x="10372725" y="571500"/>
            <a:ext cx="184731" cy="369332"/>
          </a:xfrm>
          <a:prstGeom prst="rect">
            <a:avLst/>
          </a:prstGeom>
          <a:noFill/>
        </p:spPr>
        <p:txBody>
          <a:bodyPr wrap="none" rtlCol="0">
            <a:spAutoFit/>
          </a:bodyPr>
          <a:lstStyle/>
          <a:p>
            <a:endParaRPr lang="en-US"/>
          </a:p>
        </p:txBody>
      </p:sp>
      <p:pic>
        <p:nvPicPr>
          <p:cNvPr id="7" name="图片 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31502" y="297292"/>
            <a:ext cx="2832628" cy="899460"/>
          </a:xfrm>
          <a:prstGeom prst="rect">
            <a:avLst/>
          </a:prstGeom>
        </p:spPr>
      </p:pic>
      <p:sp>
        <p:nvSpPr>
          <p:cNvPr id="13" name="副标题 7"/>
          <p:cNvSpPr txBox="1"/>
          <p:nvPr/>
        </p:nvSpPr>
        <p:spPr>
          <a:xfrm>
            <a:off x="1143000" y="4694277"/>
            <a:ext cx="6858000" cy="16557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tx1"/>
                </a:solidFill>
                <a:latin typeface="+mn-lt"/>
                <a:ea typeface="+mn-ea"/>
                <a:cs typeface="+mn-cs"/>
              </a:defRPr>
            </a:lvl1pPr>
            <a:lvl2pPr marL="342900" indent="0" algn="ctr" defTabSz="914400" rtl="0" eaLnBrk="1" latinLnBrk="0" hangingPunct="1">
              <a:lnSpc>
                <a:spcPct val="90000"/>
              </a:lnSpc>
              <a:spcBef>
                <a:spcPts val="500"/>
              </a:spcBef>
              <a:buFont typeface="Arial" panose="020B0604020202020204" pitchFamily="34" charset="0"/>
              <a:buNone/>
              <a:defRPr sz="1500" kern="1200">
                <a:solidFill>
                  <a:schemeClr val="tx1"/>
                </a:solidFill>
                <a:latin typeface="+mn-lt"/>
                <a:ea typeface="+mn-ea"/>
                <a:cs typeface="+mn-cs"/>
              </a:defRPr>
            </a:lvl2pPr>
            <a:lvl3pPr marL="685800" indent="0" algn="ctr" defTabSz="914400" rtl="0" eaLnBrk="1" latinLnBrk="0" hangingPunct="1">
              <a:lnSpc>
                <a:spcPct val="90000"/>
              </a:lnSpc>
              <a:spcBef>
                <a:spcPts val="500"/>
              </a:spcBef>
              <a:buFont typeface="Arial" panose="020B0604020202020204" pitchFamily="34" charset="0"/>
              <a:buNone/>
              <a:defRPr sz="1350" kern="1200">
                <a:solidFill>
                  <a:schemeClr val="tx1"/>
                </a:solidFill>
                <a:latin typeface="+mn-lt"/>
                <a:ea typeface="+mn-ea"/>
                <a:cs typeface="+mn-cs"/>
              </a:defRPr>
            </a:lvl3pPr>
            <a:lvl4pPr marL="1028700" indent="0" algn="ctr"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4pPr>
            <a:lvl5pPr marL="1371600" indent="0" algn="ctr"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5pPr>
            <a:lvl6pPr marL="1714500" indent="0" algn="ctr"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6pPr>
            <a:lvl7pPr marL="2057400" indent="0" algn="ctr"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7pPr>
            <a:lvl8pPr marL="2400300" indent="0" algn="ctr"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8pPr>
            <a:lvl9pPr marL="2743200" indent="0" algn="ctr"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9pPr>
          </a:lstStyle>
          <a:p>
            <a:pPr fontAlgn="auto">
              <a:spcAft>
                <a:spcPts val="0"/>
              </a:spcAft>
            </a:pPr>
            <a:r>
              <a:rPr lang="zh-CN" altLang="en-US" dirty="0">
                <a:solidFill>
                  <a:srgbClr val="000000"/>
                </a:solidFill>
                <a:latin typeface="微软雅黑" panose="020B0503020204020204" pitchFamily="34" charset="-122"/>
                <a:ea typeface="微软雅黑" panose="020B0503020204020204" pitchFamily="34" charset="-122"/>
              </a:rPr>
              <a:t>第六次课：</a:t>
            </a:r>
            <a:r>
              <a:rPr lang="en-US" altLang="zh-CN" dirty="0">
                <a:solidFill>
                  <a:srgbClr val="000000"/>
                </a:solidFill>
                <a:latin typeface="微软雅黑" panose="020B0503020204020204" pitchFamily="34" charset="-122"/>
                <a:ea typeface="微软雅黑" panose="020B0503020204020204" pitchFamily="34" charset="-122"/>
                <a:cs typeface="Hei" charset="-122"/>
              </a:rPr>
              <a:t>2025</a:t>
            </a:r>
            <a:r>
              <a:rPr lang="zh-CN" altLang="en-US" dirty="0">
                <a:solidFill>
                  <a:srgbClr val="000000"/>
                </a:solidFill>
                <a:latin typeface="微软雅黑" panose="020B0503020204020204" pitchFamily="34" charset="-122"/>
                <a:ea typeface="微软雅黑" panose="020B0503020204020204" pitchFamily="34" charset="-122"/>
                <a:cs typeface="Hei" charset="-122"/>
              </a:rPr>
              <a:t>年</a:t>
            </a:r>
            <a:r>
              <a:rPr lang="en-US" altLang="zh-CN" dirty="0">
                <a:solidFill>
                  <a:srgbClr val="000000"/>
                </a:solidFill>
                <a:latin typeface="微软雅黑" panose="020B0503020204020204" pitchFamily="34" charset="-122"/>
                <a:ea typeface="微软雅黑" panose="020B0503020204020204" pitchFamily="34" charset="-122"/>
                <a:cs typeface="Hei" charset="-122"/>
              </a:rPr>
              <a:t>03</a:t>
            </a:r>
            <a:r>
              <a:rPr lang="zh-CN" altLang="en-US" dirty="0">
                <a:solidFill>
                  <a:srgbClr val="000000"/>
                </a:solidFill>
                <a:latin typeface="微软雅黑" panose="020B0503020204020204" pitchFamily="34" charset="-122"/>
                <a:ea typeface="微软雅黑" panose="020B0503020204020204" pitchFamily="34" charset="-122"/>
                <a:cs typeface="Hei" charset="-122"/>
              </a:rPr>
              <a:t>月</a:t>
            </a:r>
            <a:r>
              <a:rPr lang="en-US" altLang="zh-CN" dirty="0">
                <a:solidFill>
                  <a:srgbClr val="000000"/>
                </a:solidFill>
                <a:latin typeface="微软雅黑" panose="020B0503020204020204" pitchFamily="34" charset="-122"/>
                <a:ea typeface="微软雅黑" panose="020B0503020204020204" pitchFamily="34" charset="-122"/>
                <a:cs typeface="Hei" charset="-122"/>
              </a:rPr>
              <a:t>24</a:t>
            </a:r>
            <a:r>
              <a:rPr lang="zh-CN" altLang="en-US" dirty="0">
                <a:solidFill>
                  <a:srgbClr val="000000"/>
                </a:solidFill>
                <a:latin typeface="微软雅黑" panose="020B0503020204020204" pitchFamily="34" charset="-122"/>
                <a:ea typeface="微软雅黑" panose="020B0503020204020204" pitchFamily="34" charset="-122"/>
                <a:cs typeface="Hei" charset="-122"/>
              </a:rPr>
              <a:t>日</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999"/>
    </mc:Choice>
    <mc:Fallback>
      <p:transition spd="slow"/>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6.3.1 Xen</a:t>
            </a:r>
            <a:r>
              <a:rPr lang="zh-CN" altLang="en-US" sz="3200" dirty="0">
                <a:solidFill>
                  <a:srgbClr val="0000FF"/>
                </a:solidFill>
                <a:latin typeface="微软雅黑" panose="020B0503020204020204" pitchFamily="34" charset="-122"/>
                <a:ea typeface="微软雅黑" panose="020B0503020204020204" pitchFamily="34" charset="-122"/>
              </a:rPr>
              <a:t>虚拟机技术</a:t>
            </a:r>
            <a:endParaRPr lang="zh-CN" altLang="en-US" sz="3200" dirty="0">
              <a:solidFill>
                <a:srgbClr val="0000FF"/>
              </a:solidFill>
              <a:latin typeface="微软雅黑" panose="020B0503020204020204" pitchFamily="34" charset="-122"/>
              <a:ea typeface="微软雅黑" panose="020B0503020204020204" pitchFamily="34" charset="-122"/>
            </a:endParaRP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fld>
            <a:endParaRPr lang="en-US" dirty="0"/>
          </a:p>
        </p:txBody>
      </p:sp>
      <p:sp>
        <p:nvSpPr>
          <p:cNvPr id="7" name="文本框 6"/>
          <p:cNvSpPr txBox="1"/>
          <p:nvPr/>
        </p:nvSpPr>
        <p:spPr>
          <a:xfrm>
            <a:off x="107504" y="35913"/>
            <a:ext cx="1963999"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6.3 </a:t>
            </a:r>
            <a:r>
              <a:rPr lang="zh-CN" altLang="en-US" dirty="0">
                <a:solidFill>
                  <a:schemeClr val="bg1"/>
                </a:solidFill>
                <a:latin typeface="微软雅黑" panose="020B0503020204020204" pitchFamily="34" charset="-122"/>
                <a:ea typeface="微软雅黑" panose="020B0503020204020204" pitchFamily="34" charset="-122"/>
              </a:rPr>
              <a:t>虚拟化的实现</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8" name="TextBox 8"/>
          <p:cNvSpPr txBox="1">
            <a:spLocks noChangeArrowheads="1"/>
          </p:cNvSpPr>
          <p:nvPr/>
        </p:nvSpPr>
        <p:spPr bwMode="auto">
          <a:xfrm>
            <a:off x="179512" y="1196752"/>
            <a:ext cx="8712968" cy="19983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20000"/>
              </a:lnSpc>
              <a:spcBef>
                <a:spcPct val="20000"/>
              </a:spcBef>
              <a:buClrTx/>
              <a:buFont typeface="Wingdings" panose="05000000000000000000" pitchFamily="2" charset="2"/>
              <a:buChar char="n"/>
            </a:pPr>
            <a:r>
              <a:rPr lang="en-US" altLang="zh-CN"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Xen</a:t>
            </a: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的基本组件</a:t>
            </a:r>
            <a:endPar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ClrTx/>
              <a:buFont typeface="Wingdings" panose="05000000000000000000" charset="0"/>
              <a:buChar char="p"/>
            </a:pPr>
            <a:r>
              <a:rPr lang="en-US" altLang="zh-CN" sz="2000" b="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Xen Hypervisor</a:t>
            </a:r>
            <a:endParaRPr lang="en-US" altLang="zh-CN" sz="1800" b="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Xen</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虚拟机技术创造了一个</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基于原生态硬件的</a:t>
            </a:r>
            <a:r>
              <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Hypervisor</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，它把虚拟化软件直接安装在不加任何修饰的服务器</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原生态硬件</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上。</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Type-1</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（裸金属）</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Hypervisor</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slow" p14:dur="999"/>
    </mc:Choice>
    <mc:Fallback>
      <p:transition spd="slow"/>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6.3.1 Xen</a:t>
            </a:r>
            <a:r>
              <a:rPr lang="zh-CN" altLang="en-US" sz="3200" dirty="0">
                <a:solidFill>
                  <a:srgbClr val="0000FF"/>
                </a:solidFill>
                <a:latin typeface="微软雅黑" panose="020B0503020204020204" pitchFamily="34" charset="-122"/>
                <a:ea typeface="微软雅黑" panose="020B0503020204020204" pitchFamily="34" charset="-122"/>
              </a:rPr>
              <a:t>虚拟机技术</a:t>
            </a:r>
            <a:endParaRPr lang="zh-CN" altLang="en-US" sz="3200" dirty="0">
              <a:solidFill>
                <a:srgbClr val="0000FF"/>
              </a:solidFill>
              <a:latin typeface="微软雅黑" panose="020B0503020204020204" pitchFamily="34" charset="-122"/>
              <a:ea typeface="微软雅黑" panose="020B0503020204020204" pitchFamily="34" charset="-122"/>
            </a:endParaRP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fld>
            <a:endParaRPr lang="en-US" dirty="0"/>
          </a:p>
        </p:txBody>
      </p:sp>
      <p:sp>
        <p:nvSpPr>
          <p:cNvPr id="7" name="文本框 6"/>
          <p:cNvSpPr txBox="1"/>
          <p:nvPr/>
        </p:nvSpPr>
        <p:spPr>
          <a:xfrm>
            <a:off x="107504" y="35913"/>
            <a:ext cx="1963999"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6.3 </a:t>
            </a:r>
            <a:r>
              <a:rPr lang="zh-CN" altLang="en-US" dirty="0">
                <a:solidFill>
                  <a:schemeClr val="bg1"/>
                </a:solidFill>
                <a:latin typeface="微软雅黑" panose="020B0503020204020204" pitchFamily="34" charset="-122"/>
                <a:ea typeface="微软雅黑" panose="020B0503020204020204" pitchFamily="34" charset="-122"/>
              </a:rPr>
              <a:t>虚拟化的实现</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8" name="TextBox 8"/>
          <p:cNvSpPr txBox="1">
            <a:spLocks noChangeArrowheads="1"/>
          </p:cNvSpPr>
          <p:nvPr/>
        </p:nvSpPr>
        <p:spPr bwMode="auto">
          <a:xfrm>
            <a:off x="179512" y="1196752"/>
            <a:ext cx="8712968" cy="35039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20000"/>
              </a:lnSpc>
              <a:spcBef>
                <a:spcPct val="20000"/>
              </a:spcBef>
              <a:buClrTx/>
              <a:buFont typeface="Wingdings" panose="05000000000000000000" pitchFamily="2" charset="2"/>
              <a:buChar char="n"/>
            </a:pPr>
            <a:r>
              <a:rPr lang="en-US" altLang="zh-CN"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Xen</a:t>
            </a: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的基本组件</a:t>
            </a:r>
            <a:endPar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a:p>
            <a:pPr marL="457200" lvl="2">
              <a:lnSpc>
                <a:spcPct val="120000"/>
              </a:lnSpc>
              <a:spcBef>
                <a:spcPct val="20000"/>
              </a:spcBef>
              <a:buFont typeface="Wingdings" panose="05000000000000000000" charset="0"/>
              <a:buChar char="p"/>
            </a:pPr>
            <a:r>
              <a:rPr lang="en-US" altLang="zh-CN" sz="1800" b="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Domain0</a:t>
            </a:r>
            <a:endParaRPr lang="en-US" altLang="zh-CN" sz="1800" b="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对</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Xen</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来说，</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Hypervisor</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上一般运行多个客户作业系统，有个特殊的虚拟机会成为管理其它客户作业系统的</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高权限管理</a:t>
            </a:r>
            <a:r>
              <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VM</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Xen</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称它为</a:t>
            </a:r>
            <a:r>
              <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Domain0</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Domain0</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能够和</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Hypervisor</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交互</a:t>
            </a:r>
            <a:endPar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dirty="0">
                <a:latin typeface="Times New Roman" panose="02020603050405020304" pitchFamily="18" charset="0"/>
                <a:ea typeface="微软雅黑" panose="020B0503020204020204" pitchFamily="34" charset="-122"/>
                <a:cs typeface="Times New Roman" panose="02020603050405020304" pitchFamily="18" charset="0"/>
              </a:rPr>
              <a:t>核心功能</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2">
              <a:lnSpc>
                <a:spcPct val="12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硬件访问</a:t>
            </a:r>
            <a:endPar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2">
              <a:lnSpc>
                <a:spcPct val="12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资源分配</a:t>
            </a:r>
            <a:endPar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2">
              <a:lnSpc>
                <a:spcPct val="12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虚拟机管理</a:t>
            </a:r>
            <a:endPar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slow" p14:dur="999"/>
    </mc:Choice>
    <mc:Fallback>
      <p:transition spd="slow"/>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6.3.1 Xen</a:t>
            </a:r>
            <a:r>
              <a:rPr lang="zh-CN" altLang="en-US" sz="3200" dirty="0">
                <a:solidFill>
                  <a:srgbClr val="0000FF"/>
                </a:solidFill>
                <a:latin typeface="微软雅黑" panose="020B0503020204020204" pitchFamily="34" charset="-122"/>
                <a:ea typeface="微软雅黑" panose="020B0503020204020204" pitchFamily="34" charset="-122"/>
              </a:rPr>
              <a:t>虚拟机技术</a:t>
            </a:r>
            <a:endParaRPr lang="zh-CN" altLang="en-US" sz="3200" dirty="0">
              <a:solidFill>
                <a:srgbClr val="0000FF"/>
              </a:solidFill>
              <a:latin typeface="微软雅黑" panose="020B0503020204020204" pitchFamily="34" charset="-122"/>
              <a:ea typeface="微软雅黑" panose="020B0503020204020204" pitchFamily="34" charset="-122"/>
            </a:endParaRP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fld>
            <a:endParaRPr lang="en-US" dirty="0"/>
          </a:p>
        </p:txBody>
      </p:sp>
      <p:sp>
        <p:nvSpPr>
          <p:cNvPr id="7" name="文本框 6"/>
          <p:cNvSpPr txBox="1"/>
          <p:nvPr/>
        </p:nvSpPr>
        <p:spPr>
          <a:xfrm>
            <a:off x="107504" y="35913"/>
            <a:ext cx="1963999"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6.3 </a:t>
            </a:r>
            <a:r>
              <a:rPr lang="zh-CN" altLang="en-US" dirty="0">
                <a:solidFill>
                  <a:schemeClr val="bg1"/>
                </a:solidFill>
                <a:latin typeface="微软雅黑" panose="020B0503020204020204" pitchFamily="34" charset="-122"/>
                <a:ea typeface="微软雅黑" panose="020B0503020204020204" pitchFamily="34" charset="-122"/>
              </a:rPr>
              <a:t>虚拟化的实现</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8" name="TextBox 8"/>
          <p:cNvSpPr txBox="1">
            <a:spLocks noChangeArrowheads="1"/>
          </p:cNvSpPr>
          <p:nvPr/>
        </p:nvSpPr>
        <p:spPr bwMode="auto">
          <a:xfrm>
            <a:off x="179512" y="1196752"/>
            <a:ext cx="8712968" cy="22866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20000"/>
              </a:lnSpc>
              <a:spcBef>
                <a:spcPct val="20000"/>
              </a:spcBef>
              <a:buClrTx/>
              <a:buFont typeface="Wingdings" panose="05000000000000000000" pitchFamily="2" charset="2"/>
              <a:buChar char="n"/>
            </a:pPr>
            <a:r>
              <a:rPr lang="en-US" altLang="zh-CN"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Xen</a:t>
            </a: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的基本组件</a:t>
            </a:r>
            <a:endPar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a:p>
            <a:pPr marL="457200" lvl="2" algn="l">
              <a:lnSpc>
                <a:spcPct val="120000"/>
              </a:lnSpc>
              <a:spcBef>
                <a:spcPct val="20000"/>
              </a:spcBef>
              <a:buFont typeface="Wingdings" panose="05000000000000000000" charset="0"/>
              <a:buChar char="p"/>
            </a:pP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sym typeface="+mn-ea"/>
              </a:rPr>
              <a:t>DomainU</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与</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Domain0</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相对应，其他客户使用的是在该管理</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VM</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旁运行的客户</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VM</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，称为</a:t>
            </a:r>
            <a:r>
              <a:rPr lang="en-US" altLang="zh-CN" sz="1800" b="0" dirty="0" err="1">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DomainU</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这种对虚拟机功能的划分也应用在</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Microsoft</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的</a:t>
            </a:r>
            <a:r>
              <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Hyper-V</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虚拟化技术中，管理</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VM</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的一般称为</a:t>
            </a:r>
            <a:r>
              <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Parent Partition</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，而客户</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VM</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一般称为</a:t>
            </a:r>
            <a:r>
              <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Child Partition</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slow" p14:dur="999"/>
    </mc:Choice>
    <mc:Fallback>
      <p:transition spd="slow"/>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6.3.1 Xen</a:t>
            </a:r>
            <a:r>
              <a:rPr lang="zh-CN" altLang="en-US" sz="3200" dirty="0">
                <a:solidFill>
                  <a:srgbClr val="0000FF"/>
                </a:solidFill>
                <a:latin typeface="微软雅黑" panose="020B0503020204020204" pitchFamily="34" charset="-122"/>
                <a:ea typeface="微软雅黑" panose="020B0503020204020204" pitchFamily="34" charset="-122"/>
              </a:rPr>
              <a:t>虚拟机技术</a:t>
            </a:r>
            <a:endParaRPr lang="zh-CN" altLang="en-US" sz="3200" dirty="0">
              <a:solidFill>
                <a:srgbClr val="0000FF"/>
              </a:solidFill>
              <a:latin typeface="微软雅黑" panose="020B0503020204020204" pitchFamily="34" charset="-122"/>
              <a:ea typeface="微软雅黑" panose="020B0503020204020204" pitchFamily="34" charset="-122"/>
            </a:endParaRP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fld>
            <a:endParaRPr lang="en-US" dirty="0"/>
          </a:p>
        </p:txBody>
      </p:sp>
      <p:sp>
        <p:nvSpPr>
          <p:cNvPr id="7" name="文本框 6"/>
          <p:cNvSpPr txBox="1"/>
          <p:nvPr/>
        </p:nvSpPr>
        <p:spPr>
          <a:xfrm>
            <a:off x="107504" y="35913"/>
            <a:ext cx="1963999"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6.3 </a:t>
            </a:r>
            <a:r>
              <a:rPr lang="zh-CN" altLang="en-US" dirty="0">
                <a:solidFill>
                  <a:schemeClr val="bg1"/>
                </a:solidFill>
                <a:latin typeface="微软雅黑" panose="020B0503020204020204" pitchFamily="34" charset="-122"/>
                <a:ea typeface="微软雅黑" panose="020B0503020204020204" pitchFamily="34" charset="-122"/>
              </a:rPr>
              <a:t>虚拟化的实现</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8" name="TextBox 8"/>
          <p:cNvSpPr txBox="1">
            <a:spLocks noChangeArrowheads="1"/>
          </p:cNvSpPr>
          <p:nvPr/>
        </p:nvSpPr>
        <p:spPr bwMode="auto">
          <a:xfrm>
            <a:off x="179512" y="1196752"/>
            <a:ext cx="8712968" cy="2772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marL="0" lvl="1">
              <a:lnSpc>
                <a:spcPct val="120000"/>
              </a:lnSpc>
              <a:spcBef>
                <a:spcPct val="20000"/>
              </a:spcBef>
              <a:buClrTx/>
              <a:buFont typeface="Wingdings" panose="05000000000000000000" pitchFamily="2" charset="2"/>
              <a:buChar char="n"/>
            </a:pP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ea"/>
              </a:rPr>
              <a:t>全虚拟化</a:t>
            </a:r>
            <a:r>
              <a:rPr lang="en-US" altLang="zh-CN"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ea"/>
              </a:rPr>
              <a:t>(Full Virtualization)</a:t>
            </a:r>
            <a:endParaRPr lang="en-US" altLang="zh-CN"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514350" lvl="2" indent="-285750">
              <a:lnSpc>
                <a:spcPct val="120000"/>
              </a:lnSpc>
              <a:spcBef>
                <a:spcPct val="20000"/>
              </a:spcBef>
              <a:buClrTx/>
              <a:buFont typeface="Wingdings" panose="05000000000000000000" charset="0"/>
              <a:buChar char="p"/>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sym typeface="+mn-ea"/>
              </a:rPr>
              <a:t> 不需要修改客户操作系统的虚拟化技术。虚拟机监视器通过完全模拟底层硬件环境，让客户操作系统以为自己运行在真实的物理硬件上。</a:t>
            </a:r>
            <a:endPar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514350" lvl="2" indent="-285750">
              <a:lnSpc>
                <a:spcPct val="120000"/>
              </a:lnSpc>
              <a:spcBef>
                <a:spcPct val="20000"/>
              </a:spcBef>
              <a:buClrTx/>
              <a:buFont typeface="Wingdings" panose="05000000000000000000" charset="0"/>
              <a:buChar char="p"/>
            </a:pPr>
            <a:endPar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571500" lvl="2" indent="-342900">
              <a:lnSpc>
                <a:spcPct val="120000"/>
              </a:lnSpc>
              <a:spcBef>
                <a:spcPct val="20000"/>
              </a:spcBef>
              <a:buClrTx/>
              <a:buFont typeface="Wingdings" panose="05000000000000000000" charset="0"/>
              <a:buChar char="p"/>
            </a:pPr>
            <a:r>
              <a:rPr lang="zh-CN" altLang="en-US" sz="1800" b="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软件辅助的全虚拟化</a:t>
            </a:r>
            <a:endParaRPr lang="zh-CN" altLang="en-US" sz="1800" b="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a:p>
            <a:pPr marL="571500" lvl="2" indent="-342900">
              <a:lnSpc>
                <a:spcPct val="120000"/>
              </a:lnSpc>
              <a:spcBef>
                <a:spcPct val="20000"/>
              </a:spcBef>
              <a:buClrTx/>
              <a:buFont typeface="Wingdings" panose="05000000000000000000" charset="0"/>
              <a:buChar char="p"/>
            </a:pPr>
            <a:r>
              <a:rPr lang="zh-CN" altLang="en-US" sz="1800" b="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硬件辅助的全虚拟化</a:t>
            </a:r>
            <a:endParaRPr lang="zh-CN" altLang="en-US" sz="1800" b="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Wingdings" panose="05000000000000000000" charset="0"/>
              <a:buChar char="p"/>
            </a:pPr>
            <a:endParaRPr lang="en-US" altLang="zh-CN" sz="2000" b="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6.3.1 Xen</a:t>
            </a:r>
            <a:r>
              <a:rPr lang="zh-CN" altLang="en-US" sz="3200" dirty="0">
                <a:solidFill>
                  <a:srgbClr val="0000FF"/>
                </a:solidFill>
                <a:latin typeface="微软雅黑" panose="020B0503020204020204" pitchFamily="34" charset="-122"/>
                <a:ea typeface="微软雅黑" panose="020B0503020204020204" pitchFamily="34" charset="-122"/>
              </a:rPr>
              <a:t>虚拟机技术</a:t>
            </a:r>
            <a:endParaRPr lang="zh-CN" altLang="en-US" sz="3200" dirty="0">
              <a:solidFill>
                <a:srgbClr val="0000FF"/>
              </a:solidFill>
              <a:latin typeface="微软雅黑" panose="020B0503020204020204" pitchFamily="34" charset="-122"/>
              <a:ea typeface="微软雅黑" panose="020B0503020204020204" pitchFamily="34" charset="-122"/>
            </a:endParaRP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fld>
            <a:endParaRPr lang="en-US" dirty="0"/>
          </a:p>
        </p:txBody>
      </p:sp>
      <p:sp>
        <p:nvSpPr>
          <p:cNvPr id="7" name="文本框 6"/>
          <p:cNvSpPr txBox="1"/>
          <p:nvPr/>
        </p:nvSpPr>
        <p:spPr>
          <a:xfrm>
            <a:off x="107504" y="35913"/>
            <a:ext cx="1963999"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6.3 </a:t>
            </a:r>
            <a:r>
              <a:rPr lang="zh-CN" altLang="en-US" dirty="0">
                <a:solidFill>
                  <a:schemeClr val="bg1"/>
                </a:solidFill>
                <a:latin typeface="微软雅黑" panose="020B0503020204020204" pitchFamily="34" charset="-122"/>
                <a:ea typeface="微软雅黑" panose="020B0503020204020204" pitchFamily="34" charset="-122"/>
              </a:rPr>
              <a:t>虚拟化的实现</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8" name="TextBox 8"/>
          <p:cNvSpPr txBox="1">
            <a:spLocks noChangeArrowheads="1"/>
          </p:cNvSpPr>
          <p:nvPr/>
        </p:nvSpPr>
        <p:spPr bwMode="auto">
          <a:xfrm>
            <a:off x="179512" y="1196752"/>
            <a:ext cx="8712968" cy="5491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marL="0" lvl="1">
              <a:lnSpc>
                <a:spcPct val="120000"/>
              </a:lnSpc>
              <a:spcBef>
                <a:spcPct val="20000"/>
              </a:spcBef>
              <a:buClrTx/>
              <a:buFont typeface="Wingdings" panose="05000000000000000000" pitchFamily="2" charset="2"/>
              <a:buChar char="n"/>
            </a:pP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ea"/>
              </a:rPr>
              <a:t>全虚拟化</a:t>
            </a:r>
            <a:r>
              <a:rPr lang="en-US" altLang="zh-CN"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ea"/>
              </a:rPr>
              <a:t>(Full Virtualization)</a:t>
            </a:r>
            <a:endParaRPr lang="en-US" altLang="zh-CN"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571500" lvl="2" indent="-342900">
              <a:lnSpc>
                <a:spcPct val="120000"/>
              </a:lnSpc>
              <a:spcBef>
                <a:spcPct val="20000"/>
              </a:spcBef>
              <a:buClrTx/>
              <a:buFont typeface="Wingdings" panose="05000000000000000000" charset="0"/>
              <a:buChar char="p"/>
            </a:pPr>
            <a:r>
              <a:rPr lang="en-US" altLang="zh-CN" sz="2000" b="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2000" b="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软件辅助的全虚拟化</a:t>
            </a:r>
            <a:endParaRPr lang="zh-CN" altLang="en-US" sz="2000" b="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a:p>
            <a:pPr marL="571500" lvl="2" indent="-342900">
              <a:lnSpc>
                <a:spcPct val="120000"/>
              </a:lnSpc>
              <a:spcBef>
                <a:spcPct val="20000"/>
              </a:spcBef>
              <a:buClrTx/>
              <a:buFont typeface="Wingdings" panose="05000000000000000000" charset="0"/>
              <a:buChar char="p"/>
            </a:pP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挑战</a:t>
            </a:r>
            <a:r>
              <a:rPr lang="zh-CN" altLang="en-US" sz="2000" b="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000" b="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x86</a:t>
            </a:r>
            <a:r>
              <a:rPr lang="zh-CN" altLang="en-US" sz="2000" b="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架构的指令集中包含许多敏感指令（</a:t>
            </a:r>
            <a:r>
              <a:rPr lang="en-US" altLang="zh-CN" sz="2000" b="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Sensitive Instructions</a:t>
            </a:r>
            <a:r>
              <a:rPr lang="zh-CN" altLang="en-US" sz="2000" b="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）和特权指令（</a:t>
            </a:r>
            <a:r>
              <a:rPr lang="en-US" altLang="zh-CN" sz="2000" b="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Privileged Instructions</a:t>
            </a:r>
            <a:r>
              <a:rPr lang="zh-CN" altLang="en-US" sz="2000" b="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），这些指令在虚拟环境中可能导致异常或安全问题。</a:t>
            </a:r>
            <a:endParaRPr lang="zh-CN" altLang="en-US" sz="2000" b="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a:p>
            <a:pPr marL="571500" lvl="2" indent="-342900" algn="l">
              <a:lnSpc>
                <a:spcPct val="120000"/>
              </a:lnSpc>
              <a:spcBef>
                <a:spcPct val="20000"/>
              </a:spcBef>
              <a:buClrTx/>
              <a:buSzTx/>
              <a:buFont typeface="Wingdings" panose="05000000000000000000" charset="0"/>
              <a:buChar char="p"/>
            </a:pPr>
            <a:r>
              <a:rPr lang="zh-CN" altLang="en-US" sz="18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优先级压缩</a:t>
            </a:r>
            <a:endParaRPr lang="zh-CN" altLang="en-US" sz="18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a:p>
            <a:pPr lvl="2" algn="l">
              <a:lnSpc>
                <a:spcPct val="12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当客户OS的内核尝试执行特权指令（如修改CPU状态），指令会被捕获（Trap）到Hypervisor，模拟指令效果并返回结果</a:t>
            </a:r>
            <a:endPar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endParaRPr>
          </a:p>
          <a:p>
            <a:pPr marL="571500" lvl="2" indent="-342900">
              <a:lnSpc>
                <a:spcPct val="120000"/>
              </a:lnSpc>
              <a:spcBef>
                <a:spcPct val="20000"/>
              </a:spcBef>
              <a:buClrTx/>
              <a:buFont typeface="Wingdings" panose="05000000000000000000" charset="0"/>
              <a:buChar char="p"/>
            </a:pPr>
            <a:r>
              <a:rPr lang="zh-CN" altLang="en-US" sz="18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二进制代码翻译</a:t>
            </a:r>
            <a:endParaRPr lang="zh-CN" altLang="en-US" sz="18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a:p>
            <a:pPr lvl="2">
              <a:lnSpc>
                <a:spcPct val="120000"/>
              </a:lnSpc>
              <a:spcBef>
                <a:spcPct val="20000"/>
              </a:spcBef>
              <a:buFont typeface="Arial" panose="020B0604020202020204" pitchFamily="34" charset="0"/>
              <a:buChar char="–"/>
            </a:pPr>
            <a:r>
              <a:rPr lang="en-US" altLang="zh-CN" sz="1800" b="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Hypervisor</a:t>
            </a:r>
            <a:r>
              <a:rPr lang="zh-CN" altLang="en-US" sz="1800" b="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扫描客户</a:t>
            </a:r>
            <a:r>
              <a:rPr lang="en-US" altLang="zh-CN" sz="1800" b="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OS</a:t>
            </a:r>
            <a:r>
              <a:rPr lang="zh-CN" altLang="en-US" sz="1800" b="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的指令流，识别敏感指令。</a:t>
            </a:r>
            <a:endParaRPr lang="zh-CN" altLang="en-US" sz="1800" b="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a:p>
            <a:pPr lvl="2">
              <a:lnSpc>
                <a:spcPct val="120000"/>
              </a:lnSpc>
              <a:spcBef>
                <a:spcPct val="20000"/>
              </a:spcBef>
              <a:buFont typeface="Arial" panose="020B0604020202020204" pitchFamily="34" charset="0"/>
              <a:buChar char="–"/>
            </a:pPr>
            <a:r>
              <a:rPr lang="zh-CN" altLang="en-US" sz="1800" b="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将敏感指令</a:t>
            </a:r>
            <a:r>
              <a:rPr lang="zh-CN" altLang="en-US" sz="18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替换为等效</a:t>
            </a:r>
            <a:r>
              <a:rPr lang="zh-CN" altLang="en-US" sz="1800" b="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的</a:t>
            </a:r>
            <a:r>
              <a:rPr lang="en-US" altLang="zh-CN" sz="1800" b="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Hypervisor</a:t>
            </a:r>
            <a:r>
              <a:rPr lang="zh-CN" altLang="en-US" sz="1800" b="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调用（</a:t>
            </a:r>
            <a:r>
              <a:rPr lang="en-US" altLang="zh-CN" sz="1800" b="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Hypercall</a:t>
            </a:r>
            <a:r>
              <a:rPr lang="zh-CN" altLang="en-US" sz="1800" b="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）或安全指令。</a:t>
            </a:r>
            <a:endParaRPr lang="zh-CN" altLang="en-US" sz="1800" b="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a:p>
            <a:pPr lvl="2">
              <a:lnSpc>
                <a:spcPct val="120000"/>
              </a:lnSpc>
              <a:spcBef>
                <a:spcPct val="20000"/>
              </a:spcBef>
              <a:buFont typeface="Arial" panose="020B0604020202020204" pitchFamily="34" charset="0"/>
              <a:buChar char="–"/>
            </a:pPr>
            <a:r>
              <a:rPr lang="zh-CN" altLang="en-US" sz="1800" b="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翻译后的代码直接在</a:t>
            </a:r>
            <a:r>
              <a:rPr lang="en-US" altLang="zh-CN" sz="1800" b="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Hypervisor</a:t>
            </a:r>
            <a:r>
              <a:rPr lang="zh-CN" altLang="en-US" sz="1800" b="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控制下运行，避免了指令捕获的开销。</a:t>
            </a:r>
            <a:endParaRPr lang="zh-CN" altLang="en-US" sz="1800" b="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a:p>
            <a:pPr lvl="2">
              <a:lnSpc>
                <a:spcPct val="120000"/>
              </a:lnSpc>
              <a:spcBef>
                <a:spcPct val="20000"/>
              </a:spcBef>
              <a:buFont typeface="Arial" panose="020B0604020202020204" pitchFamily="34" charset="0"/>
              <a:buChar char="–"/>
            </a:pPr>
            <a:endPar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endPar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6.3.1 Xen</a:t>
            </a:r>
            <a:r>
              <a:rPr lang="zh-CN" altLang="en-US" sz="3200" dirty="0">
                <a:solidFill>
                  <a:srgbClr val="0000FF"/>
                </a:solidFill>
                <a:latin typeface="微软雅黑" panose="020B0503020204020204" pitchFamily="34" charset="-122"/>
                <a:ea typeface="微软雅黑" panose="020B0503020204020204" pitchFamily="34" charset="-122"/>
              </a:rPr>
              <a:t>虚拟机技术</a:t>
            </a:r>
            <a:endParaRPr lang="zh-CN" altLang="en-US" sz="3200" dirty="0">
              <a:solidFill>
                <a:srgbClr val="0000FF"/>
              </a:solidFill>
              <a:latin typeface="微软雅黑" panose="020B0503020204020204" pitchFamily="34" charset="-122"/>
              <a:ea typeface="微软雅黑" panose="020B0503020204020204" pitchFamily="34" charset="-122"/>
            </a:endParaRP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fld>
            <a:endParaRPr lang="en-US" dirty="0"/>
          </a:p>
        </p:txBody>
      </p:sp>
      <p:sp>
        <p:nvSpPr>
          <p:cNvPr id="7" name="文本框 6"/>
          <p:cNvSpPr txBox="1"/>
          <p:nvPr/>
        </p:nvSpPr>
        <p:spPr>
          <a:xfrm>
            <a:off x="107504" y="35913"/>
            <a:ext cx="1963999"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6.3 </a:t>
            </a:r>
            <a:r>
              <a:rPr lang="zh-CN" altLang="en-US" dirty="0">
                <a:solidFill>
                  <a:schemeClr val="bg1"/>
                </a:solidFill>
                <a:latin typeface="微软雅黑" panose="020B0503020204020204" pitchFamily="34" charset="-122"/>
                <a:ea typeface="微软雅黑" panose="020B0503020204020204" pitchFamily="34" charset="-122"/>
              </a:rPr>
              <a:t>虚拟化的实现</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8" name="TextBox 8"/>
          <p:cNvSpPr txBox="1">
            <a:spLocks noChangeArrowheads="1"/>
          </p:cNvSpPr>
          <p:nvPr/>
        </p:nvSpPr>
        <p:spPr bwMode="auto">
          <a:xfrm>
            <a:off x="179512" y="1196752"/>
            <a:ext cx="8712968" cy="33534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marL="0" lvl="1">
              <a:lnSpc>
                <a:spcPct val="120000"/>
              </a:lnSpc>
              <a:spcBef>
                <a:spcPct val="20000"/>
              </a:spcBef>
              <a:buClrTx/>
              <a:buFont typeface="Wingdings" panose="05000000000000000000" pitchFamily="2" charset="2"/>
              <a:buChar char="n"/>
            </a:pP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ea"/>
              </a:rPr>
              <a:t>全虚拟化</a:t>
            </a:r>
            <a:r>
              <a:rPr lang="en-US" altLang="zh-CN"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ea"/>
              </a:rPr>
              <a:t>(Full Virtualization)</a:t>
            </a:r>
            <a:endParaRPr lang="en-US" altLang="zh-CN"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0" lvl="2" indent="-342900">
              <a:lnSpc>
                <a:spcPct val="120000"/>
              </a:lnSpc>
              <a:spcBef>
                <a:spcPct val="20000"/>
              </a:spcBef>
              <a:buClrTx/>
              <a:buFont typeface="Wingdings" panose="05000000000000000000" charset="0"/>
              <a:buChar char="p"/>
            </a:pPr>
            <a:r>
              <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sym typeface="+mn-ea"/>
              </a:rPr>
              <a:t> </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sym typeface="+mn-ea"/>
              </a:rPr>
              <a:t>软件辅助的全虚拟化</a:t>
            </a:r>
            <a:r>
              <a:rPr lang="zh-CN" altLang="en-US" sz="2000" b="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 </a:t>
            </a:r>
            <a:endParaRPr lang="zh-CN" altLang="en-US" sz="2000" b="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a:p>
            <a:pPr marL="571500" lvl="2" indent="-342900">
              <a:lnSpc>
                <a:spcPct val="120000"/>
              </a:lnSpc>
              <a:spcBef>
                <a:spcPct val="20000"/>
              </a:spcBef>
              <a:buClrTx/>
              <a:buFont typeface="Wingdings" panose="05000000000000000000" charset="0"/>
              <a:buChar char="p"/>
            </a:pPr>
            <a:r>
              <a:rPr lang="zh-CN" altLang="en-US" sz="2000" b="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兼容性强：无需修改客户OS，支持运行任何操作系统（如Windows、Linux）。</a:t>
            </a:r>
            <a:endParaRPr lang="zh-CN" altLang="en-US" sz="2000" b="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a:p>
            <a:pPr marL="571500" lvl="2" indent="-342900">
              <a:lnSpc>
                <a:spcPct val="120000"/>
              </a:lnSpc>
              <a:spcBef>
                <a:spcPct val="20000"/>
              </a:spcBef>
              <a:buClrTx/>
              <a:buFont typeface="Wingdings" panose="05000000000000000000" charset="0"/>
              <a:buChar char="p"/>
            </a:pP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性能开销大：优先级压缩和二进制代码翻译增加了指令处理开销，性能不如半虚拟化。</a:t>
            </a:r>
            <a:endPar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endParaRPr>
          </a:p>
          <a:p>
            <a:pPr marL="571500" lvl="2" indent="-342900">
              <a:lnSpc>
                <a:spcPct val="120000"/>
              </a:lnSpc>
              <a:spcBef>
                <a:spcPct val="20000"/>
              </a:spcBef>
              <a:buClrTx/>
              <a:buFont typeface="Wingdings" panose="05000000000000000000" charset="0"/>
              <a:buChar char="p"/>
            </a:pP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复杂度高：Hypervisor需要模拟所有硬件行为，设计和维护成本较高。</a:t>
            </a:r>
            <a:endPar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endPar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6.3.1 Xen</a:t>
            </a:r>
            <a:r>
              <a:rPr lang="zh-CN" altLang="en-US" sz="3200" dirty="0">
                <a:solidFill>
                  <a:srgbClr val="0000FF"/>
                </a:solidFill>
                <a:latin typeface="微软雅黑" panose="020B0503020204020204" pitchFamily="34" charset="-122"/>
                <a:ea typeface="微软雅黑" panose="020B0503020204020204" pitchFamily="34" charset="-122"/>
              </a:rPr>
              <a:t>虚拟机技术</a:t>
            </a:r>
            <a:endParaRPr lang="zh-CN" altLang="en-US" sz="3200" dirty="0">
              <a:solidFill>
                <a:srgbClr val="0000FF"/>
              </a:solidFill>
              <a:latin typeface="微软雅黑" panose="020B0503020204020204" pitchFamily="34" charset="-122"/>
              <a:ea typeface="微软雅黑" panose="020B0503020204020204" pitchFamily="34" charset="-122"/>
            </a:endParaRP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fld>
            <a:endParaRPr lang="en-US" dirty="0"/>
          </a:p>
        </p:txBody>
      </p:sp>
      <p:sp>
        <p:nvSpPr>
          <p:cNvPr id="7" name="文本框 6"/>
          <p:cNvSpPr txBox="1"/>
          <p:nvPr/>
        </p:nvSpPr>
        <p:spPr>
          <a:xfrm>
            <a:off x="107504" y="35913"/>
            <a:ext cx="1963999"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6.3 </a:t>
            </a:r>
            <a:r>
              <a:rPr lang="zh-CN" altLang="en-US" dirty="0">
                <a:solidFill>
                  <a:schemeClr val="bg1"/>
                </a:solidFill>
                <a:latin typeface="微软雅黑" panose="020B0503020204020204" pitchFamily="34" charset="-122"/>
                <a:ea typeface="微软雅黑" panose="020B0503020204020204" pitchFamily="34" charset="-122"/>
              </a:rPr>
              <a:t>虚拟化的实现</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8" name="TextBox 8"/>
          <p:cNvSpPr txBox="1">
            <a:spLocks noChangeArrowheads="1"/>
          </p:cNvSpPr>
          <p:nvPr/>
        </p:nvSpPr>
        <p:spPr bwMode="auto">
          <a:xfrm>
            <a:off x="179512" y="1196752"/>
            <a:ext cx="8712968" cy="1691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marL="0" lvl="1">
              <a:lnSpc>
                <a:spcPct val="120000"/>
              </a:lnSpc>
              <a:spcBef>
                <a:spcPct val="20000"/>
              </a:spcBef>
              <a:buClrTx/>
              <a:buFont typeface="Wingdings" panose="05000000000000000000" pitchFamily="2" charset="2"/>
              <a:buChar char="n"/>
            </a:pP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ea"/>
              </a:rPr>
              <a:t>全虚拟化</a:t>
            </a:r>
            <a:r>
              <a:rPr lang="en-US" altLang="zh-CN"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ea"/>
              </a:rPr>
              <a:t>(Full Virtualization)</a:t>
            </a:r>
            <a:endParaRPr lang="en-US" altLang="zh-CN"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0" lvl="2" indent="-342900">
              <a:lnSpc>
                <a:spcPct val="120000"/>
              </a:lnSpc>
              <a:spcBef>
                <a:spcPct val="20000"/>
              </a:spcBef>
              <a:buClrTx/>
              <a:buFont typeface="Wingdings" panose="05000000000000000000" charset="0"/>
              <a:buChar char="p"/>
            </a:pPr>
            <a:r>
              <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sym typeface="+mn-ea"/>
              </a:rPr>
              <a:t> </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sym typeface="+mn-ea"/>
              </a:rPr>
              <a:t>硬件辅助的全虚拟化</a:t>
            </a:r>
            <a:r>
              <a:rPr lang="zh-CN" altLang="en-US" sz="2000" b="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 </a:t>
            </a:r>
            <a:endParaRPr lang="zh-CN" altLang="en-US" sz="2000" b="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rPr>
              <a:t>VT-x</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rPr>
              <a:t>VT-x</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通过硬件支持直接执行客户操作系统的特权指令和敏感指令，减少</a:t>
            </a:r>
            <a:r>
              <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rPr>
              <a:t>Hypervisor</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的干预，提高虚拟化效率。</a:t>
            </a:r>
            <a:endPar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6.3.1 Xen</a:t>
            </a:r>
            <a:r>
              <a:rPr lang="zh-CN" altLang="en-US" sz="3200" dirty="0">
                <a:solidFill>
                  <a:srgbClr val="0000FF"/>
                </a:solidFill>
                <a:latin typeface="微软雅黑" panose="020B0503020204020204" pitchFamily="34" charset="-122"/>
                <a:ea typeface="微软雅黑" panose="020B0503020204020204" pitchFamily="34" charset="-122"/>
              </a:rPr>
              <a:t>虚拟机技术</a:t>
            </a:r>
            <a:endParaRPr lang="zh-CN" altLang="en-US" sz="3200" dirty="0">
              <a:solidFill>
                <a:srgbClr val="0000FF"/>
              </a:solidFill>
              <a:latin typeface="微软雅黑" panose="020B0503020204020204" pitchFamily="34" charset="-122"/>
              <a:ea typeface="微软雅黑" panose="020B0503020204020204" pitchFamily="34" charset="-122"/>
            </a:endParaRP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fld>
            <a:endParaRPr lang="en-US" dirty="0"/>
          </a:p>
        </p:txBody>
      </p:sp>
      <p:sp>
        <p:nvSpPr>
          <p:cNvPr id="7" name="文本框 6"/>
          <p:cNvSpPr txBox="1"/>
          <p:nvPr/>
        </p:nvSpPr>
        <p:spPr>
          <a:xfrm>
            <a:off x="107504" y="35913"/>
            <a:ext cx="1963999"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6.3 </a:t>
            </a:r>
            <a:r>
              <a:rPr lang="zh-CN" altLang="en-US" dirty="0">
                <a:solidFill>
                  <a:schemeClr val="bg1"/>
                </a:solidFill>
                <a:latin typeface="微软雅黑" panose="020B0503020204020204" pitchFamily="34" charset="-122"/>
                <a:ea typeface="微软雅黑" panose="020B0503020204020204" pitchFamily="34" charset="-122"/>
              </a:rPr>
              <a:t>虚拟化的实现</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8" name="TextBox 8"/>
          <p:cNvSpPr txBox="1">
            <a:spLocks noChangeArrowheads="1"/>
          </p:cNvSpPr>
          <p:nvPr/>
        </p:nvSpPr>
        <p:spPr bwMode="auto">
          <a:xfrm>
            <a:off x="179512" y="1196752"/>
            <a:ext cx="8712968" cy="2950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20000"/>
              </a:lnSpc>
              <a:spcBef>
                <a:spcPct val="20000"/>
              </a:spcBef>
              <a:buClrTx/>
              <a:buFont typeface="Wingdings" panose="05000000000000000000" pitchFamily="2" charset="2"/>
              <a:buChar char="n"/>
            </a:pPr>
            <a:r>
              <a:rPr lang="en-US" altLang="zh-CN"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Para-Virtualization</a:t>
            </a: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技术</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为减轻虚拟化的复杂度，</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Xen</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采用了</a:t>
            </a:r>
            <a:r>
              <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Para-Virtualization</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方法</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，该方法并不会让客户</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OS</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认为自己运行在真实独立的硬件资源上，而是要求对客户</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OS</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进行改进，使它们了解自己运行在虚拟环境下，从而采取不同的接口调用方式，因此适合于开源</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OS</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Para-Virtualization</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在</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Hypervisor</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里</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不对设备驱动器进行仿真</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，仅对</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CPU</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和内存做虚拟，所以又称</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半虚拟化</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或</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准虚拟化</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6.3.1 Xen</a:t>
            </a:r>
            <a:r>
              <a:rPr lang="zh-CN" altLang="en-US" sz="3200" dirty="0">
                <a:solidFill>
                  <a:srgbClr val="0000FF"/>
                </a:solidFill>
                <a:latin typeface="微软雅黑" panose="020B0503020204020204" pitchFamily="34" charset="-122"/>
                <a:ea typeface="微软雅黑" panose="020B0503020204020204" pitchFamily="34" charset="-122"/>
              </a:rPr>
              <a:t>虚拟机技术</a:t>
            </a:r>
            <a:endParaRPr lang="zh-CN" altLang="en-US" sz="3200" dirty="0">
              <a:solidFill>
                <a:srgbClr val="0000FF"/>
              </a:solidFill>
              <a:latin typeface="微软雅黑" panose="020B0503020204020204" pitchFamily="34" charset="-122"/>
              <a:ea typeface="微软雅黑" panose="020B0503020204020204" pitchFamily="34" charset="-122"/>
            </a:endParaRP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fld>
            <a:endParaRPr lang="en-US" dirty="0"/>
          </a:p>
        </p:txBody>
      </p:sp>
      <p:sp>
        <p:nvSpPr>
          <p:cNvPr id="7" name="文本框 6"/>
          <p:cNvSpPr txBox="1"/>
          <p:nvPr/>
        </p:nvSpPr>
        <p:spPr>
          <a:xfrm>
            <a:off x="107504" y="35913"/>
            <a:ext cx="1963999"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6.3 </a:t>
            </a:r>
            <a:r>
              <a:rPr lang="zh-CN" altLang="en-US" dirty="0">
                <a:solidFill>
                  <a:schemeClr val="bg1"/>
                </a:solidFill>
                <a:latin typeface="微软雅黑" panose="020B0503020204020204" pitchFamily="34" charset="-122"/>
                <a:ea typeface="微软雅黑" panose="020B0503020204020204" pitchFamily="34" charset="-122"/>
              </a:rPr>
              <a:t>虚拟化的实现</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8" name="TextBox 8"/>
          <p:cNvSpPr txBox="1">
            <a:spLocks noChangeArrowheads="1"/>
          </p:cNvSpPr>
          <p:nvPr/>
        </p:nvSpPr>
        <p:spPr bwMode="auto">
          <a:xfrm>
            <a:off x="179512" y="1196752"/>
            <a:ext cx="8712968" cy="22866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20000"/>
              </a:lnSpc>
              <a:spcBef>
                <a:spcPct val="20000"/>
              </a:spcBef>
              <a:buClrTx/>
              <a:buFont typeface="Wingdings" panose="05000000000000000000" pitchFamily="2" charset="2"/>
              <a:buChar char="n"/>
            </a:pPr>
            <a:r>
              <a:rPr lang="en-US" altLang="zh-CN"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Para-Virtualization</a:t>
            </a: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技术</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Para-Virtualization</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的</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代表性应用</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包括</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Xen</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和</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Microsoft</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的</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Hyper-V</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gn="just">
              <a:lnSpc>
                <a:spcPct val="12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除了</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OS</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协助的虚拟化外，还可以采用</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硬件协助的虚拟化技术</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(Hardware-Assisted-Virtualization)</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来实现“低特权态下发出的敏感指令”的处理，该技术以</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Intel VT-x</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与</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AMD-V</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为代表。</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gn="just">
              <a:lnSpc>
                <a:spcPct val="120000"/>
              </a:lnSpc>
              <a:spcBef>
                <a:spcPct val="20000"/>
              </a:spcBef>
              <a:buFont typeface="Arial" panose="020B0604020202020204" pitchFamily="34" charset="0"/>
              <a:buChar char="–"/>
            </a:pP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6.3.1 Xen</a:t>
            </a:r>
            <a:r>
              <a:rPr lang="zh-CN" altLang="en-US" sz="3200" dirty="0">
                <a:solidFill>
                  <a:srgbClr val="0000FF"/>
                </a:solidFill>
                <a:latin typeface="微软雅黑" panose="020B0503020204020204" pitchFamily="34" charset="-122"/>
                <a:ea typeface="微软雅黑" panose="020B0503020204020204" pitchFamily="34" charset="-122"/>
              </a:rPr>
              <a:t>虚拟机技术</a:t>
            </a:r>
            <a:endParaRPr lang="zh-CN" altLang="en-US" sz="3200" dirty="0">
              <a:solidFill>
                <a:srgbClr val="0000FF"/>
              </a:solidFill>
              <a:latin typeface="微软雅黑" panose="020B0503020204020204" pitchFamily="34" charset="-122"/>
              <a:ea typeface="微软雅黑" panose="020B0503020204020204" pitchFamily="34" charset="-122"/>
            </a:endParaRP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fld>
            <a:endParaRPr lang="en-US" dirty="0"/>
          </a:p>
        </p:txBody>
      </p:sp>
      <p:sp>
        <p:nvSpPr>
          <p:cNvPr id="7" name="文本框 6"/>
          <p:cNvSpPr txBox="1"/>
          <p:nvPr/>
        </p:nvSpPr>
        <p:spPr>
          <a:xfrm>
            <a:off x="107504" y="35913"/>
            <a:ext cx="1963999"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6.3 </a:t>
            </a:r>
            <a:r>
              <a:rPr lang="zh-CN" altLang="en-US" dirty="0">
                <a:solidFill>
                  <a:schemeClr val="bg1"/>
                </a:solidFill>
                <a:latin typeface="微软雅黑" panose="020B0503020204020204" pitchFamily="34" charset="-122"/>
                <a:ea typeface="微软雅黑" panose="020B0503020204020204" pitchFamily="34" charset="-122"/>
              </a:rPr>
              <a:t>虚拟化的实现</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8" name="TextBox 8"/>
          <p:cNvSpPr txBox="1">
            <a:spLocks noChangeArrowheads="1"/>
          </p:cNvSpPr>
          <p:nvPr/>
        </p:nvSpPr>
        <p:spPr bwMode="auto">
          <a:xfrm>
            <a:off x="107757" y="1006915"/>
            <a:ext cx="8712968" cy="2341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20000"/>
              </a:lnSpc>
              <a:spcBef>
                <a:spcPct val="20000"/>
              </a:spcBef>
              <a:buClrTx/>
              <a:buFont typeface="Wingdings" panose="05000000000000000000" pitchFamily="2" charset="2"/>
              <a:buChar char="n"/>
            </a:pPr>
            <a:r>
              <a:rPr lang="en-US" altLang="zh-CN"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Xen</a:t>
            </a: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调度器</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每个</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Domain</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可以拥有一个或以上的</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虚拟</a:t>
            </a:r>
            <a:r>
              <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CPU(vCPU)</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如果没有特别指定，</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Xen</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尽可能的把</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vCPU</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均匀的分布</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在物理</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CPU</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上。</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用户可以控制</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Domain</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拥有的</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vCPU</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数，或将</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vCPU</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对应到</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物理</a:t>
            </a:r>
            <a:r>
              <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CPU(PCPU)</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上面</a:t>
            </a:r>
            <a:endPar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尽量保证公平的分配</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，并</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尽可能避免</a:t>
            </a:r>
            <a:r>
              <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CPU</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时钟的浪费</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Domain0</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也受其制约。</a:t>
            </a:r>
            <a:endPar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gn="l">
              <a:lnSpc>
                <a:spcPct val="120000"/>
              </a:lnSpc>
              <a:spcBef>
                <a:spcPct val="20000"/>
              </a:spcBef>
              <a:buClrTx/>
              <a:buFont typeface="Wingdings" panose="05000000000000000000" pitchFamily="2" charset="2"/>
              <a:buChar char="n"/>
            </a:pP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zh-CN" altLang="en-US" sz="3200" dirty="0">
                <a:solidFill>
                  <a:srgbClr val="0000FF"/>
                </a:solidFill>
                <a:latin typeface="微软雅黑" panose="020B0503020204020204" pitchFamily="34" charset="-122"/>
                <a:ea typeface="微软雅黑" panose="020B0503020204020204" pitchFamily="34" charset="-122"/>
              </a:rPr>
              <a:t>第六章</a:t>
            </a:r>
            <a:r>
              <a:rPr lang="en-US" altLang="zh-CN" sz="3200" dirty="0">
                <a:solidFill>
                  <a:srgbClr val="0000FF"/>
                </a:solidFill>
                <a:latin typeface="微软雅黑" panose="020B0503020204020204" pitchFamily="34" charset="-122"/>
                <a:ea typeface="微软雅黑" panose="020B0503020204020204" pitchFamily="34" charset="-122"/>
              </a:rPr>
              <a:t> </a:t>
            </a:r>
            <a:r>
              <a:rPr lang="zh-CN" altLang="en-US" sz="3200" dirty="0">
                <a:solidFill>
                  <a:srgbClr val="0000FF"/>
                </a:solidFill>
                <a:latin typeface="微软雅黑" panose="020B0503020204020204" pitchFamily="34" charset="-122"/>
                <a:ea typeface="微软雅黑" panose="020B0503020204020204" pitchFamily="34" charset="-122"/>
              </a:rPr>
              <a:t>虚拟化</a:t>
            </a:r>
            <a:endParaRPr lang="zh-CN" altLang="en-US" sz="3200" dirty="0">
              <a:solidFill>
                <a:srgbClr val="0000FF"/>
              </a:solidFill>
              <a:latin typeface="微软雅黑" panose="020B0503020204020204" pitchFamily="34" charset="-122"/>
              <a:ea typeface="微软雅黑" panose="020B0503020204020204" pitchFamily="34" charset="-122"/>
            </a:endParaRP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fld>
            <a:endParaRPr lang="en-US" dirty="0"/>
          </a:p>
        </p:txBody>
      </p:sp>
      <p:sp>
        <p:nvSpPr>
          <p:cNvPr id="7" name="文本框 6"/>
          <p:cNvSpPr txBox="1"/>
          <p:nvPr/>
        </p:nvSpPr>
        <p:spPr>
          <a:xfrm>
            <a:off x="107504" y="35913"/>
            <a:ext cx="1638590" cy="369332"/>
          </a:xfrm>
          <a:prstGeom prst="rect">
            <a:avLst/>
          </a:prstGeom>
          <a:noFill/>
        </p:spPr>
        <p:txBody>
          <a:bodyPr wrap="non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第六章 虚拟化</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8" name="TextBox 8"/>
          <p:cNvSpPr txBox="1">
            <a:spLocks noChangeArrowheads="1"/>
          </p:cNvSpPr>
          <p:nvPr/>
        </p:nvSpPr>
        <p:spPr bwMode="auto">
          <a:xfrm>
            <a:off x="827584" y="1458690"/>
            <a:ext cx="7488832" cy="21537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20000"/>
              </a:lnSpc>
              <a:spcBef>
                <a:spcPct val="20000"/>
              </a:spcBef>
              <a:buClrTx/>
              <a:buFont typeface="Wingdings" panose="05000000000000000000" pitchFamily="2" charset="2"/>
              <a:buChar char="n"/>
            </a:pP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基本概念</a:t>
            </a:r>
            <a:endParaRPr lang="en-US" altLang="zh-CN"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a:p>
            <a:pPr>
              <a:lnSpc>
                <a:spcPct val="120000"/>
              </a:lnSpc>
              <a:spcBef>
                <a:spcPct val="20000"/>
              </a:spcBef>
              <a:buClrTx/>
              <a:buFont typeface="Wingdings" panose="05000000000000000000" pitchFamily="2" charset="2"/>
              <a:buChar char="n"/>
            </a:pP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基本原理</a:t>
            </a:r>
            <a:endParaRPr lang="en-US" altLang="zh-CN"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a:p>
            <a:pPr>
              <a:lnSpc>
                <a:spcPct val="120000"/>
              </a:lnSpc>
              <a:spcBef>
                <a:spcPct val="20000"/>
              </a:spcBef>
              <a:buClrTx/>
              <a:buFont typeface="Wingdings" panose="05000000000000000000" pitchFamily="2" charset="2"/>
              <a:buChar char="n"/>
            </a:pP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典型实现方案：</a:t>
            </a:r>
            <a:r>
              <a:rPr lang="en-US" altLang="zh-CN"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Xen, KVM</a:t>
            </a: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等</a:t>
            </a:r>
            <a:endParaRPr lang="en-US" altLang="zh-CN"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a:p>
            <a:pPr>
              <a:lnSpc>
                <a:spcPct val="120000"/>
              </a:lnSpc>
              <a:spcBef>
                <a:spcPct val="20000"/>
              </a:spcBef>
              <a:buClrTx/>
              <a:buFont typeface="Wingdings" panose="05000000000000000000" pitchFamily="2" charset="2"/>
              <a:buChar char="n"/>
            </a:pP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管理与调度</a:t>
            </a:r>
            <a:endParaRPr lang="en-US" altLang="zh-CN"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a:p>
            <a:pPr marL="0" indent="0">
              <a:lnSpc>
                <a:spcPct val="120000"/>
              </a:lnSpc>
              <a:spcBef>
                <a:spcPct val="20000"/>
              </a:spcBef>
              <a:buClrTx/>
            </a:pPr>
            <a:endParaRPr lang="en-US" altLang="zh-CN"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6.3.1 Xen</a:t>
            </a:r>
            <a:r>
              <a:rPr lang="zh-CN" altLang="en-US" sz="3200" dirty="0">
                <a:solidFill>
                  <a:srgbClr val="0000FF"/>
                </a:solidFill>
                <a:latin typeface="微软雅黑" panose="020B0503020204020204" pitchFamily="34" charset="-122"/>
                <a:ea typeface="微软雅黑" panose="020B0503020204020204" pitchFamily="34" charset="-122"/>
              </a:rPr>
              <a:t>虚拟机技术</a:t>
            </a:r>
            <a:endParaRPr lang="zh-CN" altLang="en-US" sz="3200" dirty="0">
              <a:solidFill>
                <a:srgbClr val="0000FF"/>
              </a:solidFill>
              <a:latin typeface="微软雅黑" panose="020B0503020204020204" pitchFamily="34" charset="-122"/>
              <a:ea typeface="微软雅黑" panose="020B0503020204020204" pitchFamily="34" charset="-122"/>
            </a:endParaRP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fld>
            <a:endParaRPr lang="en-US" dirty="0"/>
          </a:p>
        </p:txBody>
      </p:sp>
      <p:sp>
        <p:nvSpPr>
          <p:cNvPr id="7" name="文本框 6"/>
          <p:cNvSpPr txBox="1"/>
          <p:nvPr/>
        </p:nvSpPr>
        <p:spPr>
          <a:xfrm>
            <a:off x="107504" y="35913"/>
            <a:ext cx="1963999"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6.3 </a:t>
            </a:r>
            <a:r>
              <a:rPr lang="zh-CN" altLang="en-US" dirty="0">
                <a:solidFill>
                  <a:schemeClr val="bg1"/>
                </a:solidFill>
                <a:latin typeface="微软雅黑" panose="020B0503020204020204" pitchFamily="34" charset="-122"/>
                <a:ea typeface="微软雅黑" panose="020B0503020204020204" pitchFamily="34" charset="-122"/>
              </a:rPr>
              <a:t>虚拟化的实现</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8" name="TextBox 8"/>
          <p:cNvSpPr txBox="1">
            <a:spLocks noChangeArrowheads="1"/>
          </p:cNvSpPr>
          <p:nvPr/>
        </p:nvSpPr>
        <p:spPr bwMode="auto">
          <a:xfrm>
            <a:off x="179512" y="1006915"/>
            <a:ext cx="8712968" cy="41681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20000"/>
              </a:lnSpc>
              <a:spcBef>
                <a:spcPct val="20000"/>
              </a:spcBef>
              <a:buClrTx/>
              <a:buFont typeface="Wingdings" panose="05000000000000000000" pitchFamily="2" charset="2"/>
              <a:buChar char="n"/>
            </a:pPr>
            <a:r>
              <a:rPr lang="en-US" altLang="zh-CN"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Xen</a:t>
            </a: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调度器</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gn="l">
              <a:lnSpc>
                <a:spcPct val="120000"/>
              </a:lnSpc>
              <a:spcBef>
                <a:spcPct val="20000"/>
              </a:spcBef>
              <a:buClrTx/>
              <a:buFont typeface="Wingdings" panose="05000000000000000000" pitchFamily="2" charset="2"/>
              <a:buChar char="n"/>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资源足够时</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marL="457200" lvl="1" indent="0">
              <a:lnSpc>
                <a:spcPct val="120000"/>
              </a:lnSpc>
              <a:spcBef>
                <a:spcPct val="20000"/>
              </a:spcBef>
              <a:buFont typeface="Arial" panose="020B0604020202020204" pitchFamily="34" charset="0"/>
              <a:buNone/>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如果目前有更多的</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CPU</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资源，所有</a:t>
            </a:r>
            <a:r>
              <a:rPr lang="en-US" altLang="zh-CN" sz="1800" b="0" dirty="0" err="1">
                <a:latin typeface="Times New Roman" panose="02020603050405020304" pitchFamily="18" charset="0"/>
                <a:ea typeface="微软雅黑" panose="020B0503020204020204" pitchFamily="34" charset="-122"/>
                <a:cs typeface="Times New Roman" panose="02020603050405020304" pitchFamily="18" charset="0"/>
              </a:rPr>
              <a:t>DomainU</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都能获得所需的资源；</a:t>
            </a:r>
            <a:endPar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endPar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gn="l">
              <a:lnSpc>
                <a:spcPct val="120000"/>
              </a:lnSpc>
              <a:spcBef>
                <a:spcPct val="20000"/>
              </a:spcBef>
              <a:buClrTx/>
              <a:buFont typeface="Wingdings" panose="05000000000000000000" pitchFamily="2" charset="2"/>
              <a:buChar char="n"/>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sym typeface="+mn-ea"/>
              </a:rPr>
              <a:t>资源不足时</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调度器决定各个</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vCPU</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获得的</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CPU</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份额。</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marL="457200" lvl="1" indent="0">
              <a:lnSpc>
                <a:spcPct val="120000"/>
              </a:lnSpc>
              <a:spcBef>
                <a:spcPct val="20000"/>
              </a:spcBef>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1</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Xen</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调度器给每个</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Domain</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分配一个</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权重</a:t>
            </a:r>
            <a:r>
              <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(Weight)</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，比如权重</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200</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的</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Domain</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可以获得两倍于权重</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100</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的</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Domain</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的</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CPU</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份额。</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marL="457200" lvl="1" indent="0">
              <a:lnSpc>
                <a:spcPct val="120000"/>
              </a:lnSpc>
              <a:spcBef>
                <a:spcPct val="20000"/>
              </a:spcBef>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2</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Xen</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调度器还给</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Domain</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施加了一个</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封顶阈值</a:t>
            </a:r>
            <a:r>
              <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(Cap)</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，即可以使用的最高绝对份额，用百分比表示。</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marL="457200" lvl="1" indent="0">
              <a:lnSpc>
                <a:spcPct val="120000"/>
              </a:lnSpc>
              <a:spcBef>
                <a:spcPct val="20000"/>
              </a:spcBef>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3</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vCPU</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运行时</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消耗</a:t>
            </a:r>
            <a:r>
              <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Credit</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，当一个</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vCPU</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用光了自身的</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Credit</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，那么只有在比它优先级更高的</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vCPU</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运行结束后才能使用物理处理器。</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6.3.2 KVM</a:t>
            </a:r>
            <a:r>
              <a:rPr lang="zh-CN" altLang="en-US" sz="3200" dirty="0">
                <a:solidFill>
                  <a:srgbClr val="0000FF"/>
                </a:solidFill>
                <a:latin typeface="微软雅黑" panose="020B0503020204020204" pitchFamily="34" charset="-122"/>
                <a:ea typeface="微软雅黑" panose="020B0503020204020204" pitchFamily="34" charset="-122"/>
              </a:rPr>
              <a:t>虚拟机技术</a:t>
            </a:r>
            <a:endParaRPr lang="zh-CN" altLang="en-US" sz="3200" dirty="0">
              <a:solidFill>
                <a:srgbClr val="0000FF"/>
              </a:solidFill>
              <a:latin typeface="微软雅黑" panose="020B0503020204020204" pitchFamily="34" charset="-122"/>
              <a:ea typeface="微软雅黑" panose="020B0503020204020204" pitchFamily="34" charset="-122"/>
            </a:endParaRP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fld>
            <a:endParaRPr lang="en-US" dirty="0"/>
          </a:p>
        </p:txBody>
      </p:sp>
      <p:sp>
        <p:nvSpPr>
          <p:cNvPr id="7" name="文本框 6"/>
          <p:cNvSpPr txBox="1"/>
          <p:nvPr/>
        </p:nvSpPr>
        <p:spPr>
          <a:xfrm>
            <a:off x="107504" y="35913"/>
            <a:ext cx="1963999"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6.3 </a:t>
            </a:r>
            <a:r>
              <a:rPr lang="zh-CN" altLang="en-US" dirty="0">
                <a:solidFill>
                  <a:schemeClr val="bg1"/>
                </a:solidFill>
                <a:latin typeface="微软雅黑" panose="020B0503020204020204" pitchFamily="34" charset="-122"/>
                <a:ea typeface="微软雅黑" panose="020B0503020204020204" pitchFamily="34" charset="-122"/>
              </a:rPr>
              <a:t>虚拟化的实现</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8" name="TextBox 8"/>
          <p:cNvSpPr txBox="1">
            <a:spLocks noChangeArrowheads="1"/>
          </p:cNvSpPr>
          <p:nvPr/>
        </p:nvSpPr>
        <p:spPr bwMode="auto">
          <a:xfrm>
            <a:off x="179512" y="1196752"/>
            <a:ext cx="8712968" cy="193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20000"/>
              </a:lnSpc>
              <a:spcBef>
                <a:spcPct val="20000"/>
              </a:spcBef>
              <a:buClrTx/>
              <a:buFont typeface="Wingdings" panose="05000000000000000000" pitchFamily="2" charset="2"/>
              <a:buChar char="n"/>
            </a:pPr>
            <a:r>
              <a:rPr lang="en-US" altLang="zh-CN"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KVM</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是</a:t>
            </a:r>
            <a:r>
              <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rPr>
              <a:t>Kernel-based Virtual Machine</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的简称，</a:t>
            </a:r>
            <a:r>
              <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rPr>
              <a:t>KVM</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是一种基于</a:t>
            </a:r>
            <a:r>
              <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rPr>
              <a:t>Linux</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内核的开源虚拟化技术，于</a:t>
            </a:r>
            <a:r>
              <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rPr>
              <a:t>2007</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年被集成到</a:t>
            </a:r>
            <a:r>
              <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rPr>
              <a:t>Linux</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内核主线（</a:t>
            </a:r>
            <a:r>
              <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rPr>
              <a:t>2.6.20</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版本）。</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一般来说，</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Linux</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的进程包括两种执行模式：</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内核态和用户态</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。用户态是应用程序运行的常见默认模式，当需要特权服务时（如硬盘写入）则进入内核态。</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客户机是作为一个</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用户态</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进程存在的。</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6.3.2 KVM</a:t>
            </a:r>
            <a:r>
              <a:rPr lang="zh-CN" altLang="en-US" sz="3200" dirty="0">
                <a:solidFill>
                  <a:srgbClr val="0000FF"/>
                </a:solidFill>
                <a:latin typeface="微软雅黑" panose="020B0503020204020204" pitchFamily="34" charset="-122"/>
                <a:ea typeface="微软雅黑" panose="020B0503020204020204" pitchFamily="34" charset="-122"/>
              </a:rPr>
              <a:t>虚拟机技术</a:t>
            </a:r>
            <a:endParaRPr lang="zh-CN" altLang="en-US" sz="3200" dirty="0">
              <a:solidFill>
                <a:srgbClr val="0000FF"/>
              </a:solidFill>
              <a:latin typeface="微软雅黑" panose="020B0503020204020204" pitchFamily="34" charset="-122"/>
              <a:ea typeface="微软雅黑" panose="020B0503020204020204" pitchFamily="34" charset="-122"/>
            </a:endParaRP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fld>
            <a:endParaRPr lang="en-US" dirty="0"/>
          </a:p>
        </p:txBody>
      </p:sp>
      <p:sp>
        <p:nvSpPr>
          <p:cNvPr id="7" name="文本框 6"/>
          <p:cNvSpPr txBox="1"/>
          <p:nvPr/>
        </p:nvSpPr>
        <p:spPr>
          <a:xfrm>
            <a:off x="107504" y="35913"/>
            <a:ext cx="1963999"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6.3 </a:t>
            </a:r>
            <a:r>
              <a:rPr lang="zh-CN" altLang="en-US" dirty="0">
                <a:solidFill>
                  <a:schemeClr val="bg1"/>
                </a:solidFill>
                <a:latin typeface="微软雅黑" panose="020B0503020204020204" pitchFamily="34" charset="-122"/>
                <a:ea typeface="微软雅黑" panose="020B0503020204020204" pitchFamily="34" charset="-122"/>
              </a:rPr>
              <a:t>虚拟化的实现</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8" name="TextBox 8"/>
          <p:cNvSpPr txBox="1">
            <a:spLocks noChangeArrowheads="1"/>
          </p:cNvSpPr>
          <p:nvPr/>
        </p:nvSpPr>
        <p:spPr bwMode="auto">
          <a:xfrm>
            <a:off x="179512" y="1196752"/>
            <a:ext cx="8712968" cy="2341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20000"/>
              </a:lnSpc>
              <a:spcBef>
                <a:spcPct val="20000"/>
              </a:spcBef>
              <a:buClrTx/>
              <a:buFont typeface="Wingdings" panose="05000000000000000000" pitchFamily="2" charset="2"/>
              <a:buChar char="n"/>
            </a:pP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优点</a:t>
            </a:r>
            <a:endParaRPr lang="en-US" altLang="zh-CN"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ClrTx/>
              <a:buFont typeface="Wingdings" panose="05000000000000000000" charset="0"/>
              <a:buChar char="p"/>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深度整合</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Linux</a:t>
            </a:r>
            <a:endPar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ClrTx/>
              <a:buFont typeface="Wingdings" panose="05000000000000000000" charset="0"/>
              <a:buChar char="p"/>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支持硬件虚拟化：硬件虚拟化技术（如</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VT-x</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AMD-V</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），性能接近原生硬件</a:t>
            </a:r>
            <a:endPar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ClrTx/>
              <a:buFont typeface="Wingdings" panose="05000000000000000000" charset="0"/>
              <a:buChar char="p"/>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灵活性强：持多种客户操作系统（如</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Linux</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Windows</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BSD</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），广泛应用于</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x86</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ARM</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等架构</a:t>
            </a:r>
            <a:endPar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ClrTx/>
              <a:buFont typeface="Wingdings" panose="05000000000000000000" charset="0"/>
              <a:buChar char="p"/>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开源生态</a:t>
            </a:r>
            <a:endPar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6.3.3 </a:t>
            </a:r>
            <a:r>
              <a:rPr lang="zh-CN" altLang="en-US" sz="3200" dirty="0">
                <a:solidFill>
                  <a:srgbClr val="0000FF"/>
                </a:solidFill>
                <a:latin typeface="微软雅黑" panose="020B0503020204020204" pitchFamily="34" charset="-122"/>
                <a:ea typeface="微软雅黑" panose="020B0503020204020204" pitchFamily="34" charset="-122"/>
              </a:rPr>
              <a:t>其它资源虚拟化技术</a:t>
            </a:r>
            <a:endParaRPr lang="zh-CN" altLang="en-US" sz="3200" dirty="0">
              <a:solidFill>
                <a:srgbClr val="0000FF"/>
              </a:solidFill>
              <a:latin typeface="微软雅黑" panose="020B0503020204020204" pitchFamily="34" charset="-122"/>
              <a:ea typeface="微软雅黑" panose="020B0503020204020204" pitchFamily="34" charset="-122"/>
            </a:endParaRP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fld>
            <a:endParaRPr lang="en-US" dirty="0"/>
          </a:p>
        </p:txBody>
      </p:sp>
      <p:sp>
        <p:nvSpPr>
          <p:cNvPr id="7" name="文本框 6"/>
          <p:cNvSpPr txBox="1"/>
          <p:nvPr/>
        </p:nvSpPr>
        <p:spPr>
          <a:xfrm>
            <a:off x="107504" y="35913"/>
            <a:ext cx="1963999"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6.3 </a:t>
            </a:r>
            <a:r>
              <a:rPr lang="zh-CN" altLang="en-US" dirty="0">
                <a:solidFill>
                  <a:schemeClr val="bg1"/>
                </a:solidFill>
                <a:latin typeface="微软雅黑" panose="020B0503020204020204" pitchFamily="34" charset="-122"/>
                <a:ea typeface="微软雅黑" panose="020B0503020204020204" pitchFamily="34" charset="-122"/>
              </a:rPr>
              <a:t>虚拟化的实现</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8" name="TextBox 8"/>
          <p:cNvSpPr txBox="1">
            <a:spLocks noChangeArrowheads="1"/>
          </p:cNvSpPr>
          <p:nvPr/>
        </p:nvSpPr>
        <p:spPr bwMode="auto">
          <a:xfrm>
            <a:off x="179512" y="1196752"/>
            <a:ext cx="8712968" cy="51644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20000"/>
              </a:lnSpc>
              <a:spcBef>
                <a:spcPct val="20000"/>
              </a:spcBef>
              <a:buClrTx/>
              <a:buFont typeface="Wingdings" panose="05000000000000000000" pitchFamily="2" charset="2"/>
              <a:buChar char="n"/>
            </a:pPr>
            <a:r>
              <a:rPr lang="en-US" altLang="zh-CN"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I/O</a:t>
            </a: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虚拟化</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处理器是通过</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I/O</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设备来访问外设资源的，</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I/O</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设备的相关虚拟化称为</a:t>
            </a:r>
            <a:r>
              <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I/O</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虚拟化</a:t>
            </a:r>
            <a:endPar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I/O</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虚拟化包括虚拟的芯片组、虚拟的</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PCI</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总线、虚拟的系统设备、虚拟的基本</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I/O</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设备（如网卡硬盘等）。</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I/O</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虚拟化主要通过</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VMM</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截获客户</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OS</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对设备的访问请求，然后以</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软件模拟</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的方式实现真实设备的效果。主要过程包括三个方面：</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设备发现</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访问截获</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设备模拟</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设备发现</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：可以帮助客户</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OS</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识别虚拟化设备，从而加载相关驱动程序，客户</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OS</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中的驱动会按照接口定义访问这个虚拟设备。</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访问截获</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I/O</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设备的访问本身是</a:t>
            </a:r>
            <a:r>
              <a:rPr lang="zh-CN" altLang="en-US" sz="1800" dirty="0">
                <a:latin typeface="Times New Roman" panose="02020603050405020304" pitchFamily="18" charset="0"/>
                <a:ea typeface="微软雅黑" panose="020B0503020204020204" pitchFamily="34" charset="-122"/>
                <a:cs typeface="Times New Roman" panose="02020603050405020304" pitchFamily="18" charset="0"/>
              </a:rPr>
              <a:t>特权指令</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，处于低特权的客户机访问端口</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I/O</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会抛出异常，从而陷入到</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VMM</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中。</a:t>
            </a:r>
            <a:endPar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设备模拟</a:t>
            </a:r>
            <a:r>
              <a:rPr lang="zh-CN" altLang="en-US" sz="1800" b="0" dirty="0">
                <a:solidFill>
                  <a:schemeClr val="accent5">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交给设备模拟器进行模拟。</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一些</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I/O</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虚拟化的例子包括</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VLAN</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VT-d</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Intel</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为</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I/O</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直接访问设计的虚拟化技术）等。</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6.3.3 </a:t>
            </a:r>
            <a:r>
              <a:rPr lang="zh-CN" altLang="en-US" sz="3200" dirty="0">
                <a:solidFill>
                  <a:srgbClr val="0000FF"/>
                </a:solidFill>
                <a:latin typeface="微软雅黑" panose="020B0503020204020204" pitchFamily="34" charset="-122"/>
                <a:ea typeface="微软雅黑" panose="020B0503020204020204" pitchFamily="34" charset="-122"/>
              </a:rPr>
              <a:t>其它资源虚拟化技术</a:t>
            </a:r>
            <a:endParaRPr lang="zh-CN" altLang="en-US" sz="3200" dirty="0">
              <a:solidFill>
                <a:srgbClr val="0000FF"/>
              </a:solidFill>
              <a:latin typeface="微软雅黑" panose="020B0503020204020204" pitchFamily="34" charset="-122"/>
              <a:ea typeface="微软雅黑" panose="020B0503020204020204" pitchFamily="34" charset="-122"/>
            </a:endParaRP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fld>
            <a:endParaRPr lang="en-US" dirty="0"/>
          </a:p>
        </p:txBody>
      </p:sp>
      <p:sp>
        <p:nvSpPr>
          <p:cNvPr id="7" name="文本框 6"/>
          <p:cNvSpPr txBox="1"/>
          <p:nvPr/>
        </p:nvSpPr>
        <p:spPr>
          <a:xfrm>
            <a:off x="107504" y="35913"/>
            <a:ext cx="1963999"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6.3 </a:t>
            </a:r>
            <a:r>
              <a:rPr lang="zh-CN" altLang="en-US" dirty="0">
                <a:solidFill>
                  <a:schemeClr val="bg1"/>
                </a:solidFill>
                <a:latin typeface="微软雅黑" panose="020B0503020204020204" pitchFamily="34" charset="-122"/>
                <a:ea typeface="微软雅黑" panose="020B0503020204020204" pitchFamily="34" charset="-122"/>
              </a:rPr>
              <a:t>虚拟化的实现</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8" name="TextBox 8"/>
          <p:cNvSpPr txBox="1">
            <a:spLocks noChangeArrowheads="1"/>
          </p:cNvSpPr>
          <p:nvPr/>
        </p:nvSpPr>
        <p:spPr bwMode="auto">
          <a:xfrm>
            <a:off x="179512" y="1196752"/>
            <a:ext cx="8712968" cy="19107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20000"/>
              </a:lnSpc>
              <a:spcBef>
                <a:spcPct val="20000"/>
              </a:spcBef>
              <a:buClrTx/>
              <a:buFont typeface="Wingdings" panose="05000000000000000000" pitchFamily="2" charset="2"/>
              <a:buChar char="n"/>
            </a:pPr>
            <a:r>
              <a:rPr lang="en-US" altLang="zh-CN"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GPU</a:t>
            </a: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虚拟化</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通用的</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GPU</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虚拟化技术目前有不同的实施方法，如</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显卡直通</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(GPU pass-through)</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和</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显卡虚拟化</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(Shared </a:t>
            </a:r>
            <a:r>
              <a:rPr lang="en-US" altLang="zh-CN" sz="1800" b="0" dirty="0" err="1">
                <a:latin typeface="Times New Roman" panose="02020603050405020304" pitchFamily="18" charset="0"/>
                <a:ea typeface="微软雅黑" panose="020B0503020204020204" pitchFamily="34" charset="-122"/>
                <a:cs typeface="Times New Roman" panose="02020603050405020304" pitchFamily="18" charset="0"/>
              </a:rPr>
              <a:t>vGPU</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endParaRPr lang="en-US" altLang="zh-CN" sz="1600" b="0"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6.3.3 </a:t>
            </a:r>
            <a:r>
              <a:rPr lang="zh-CN" altLang="en-US" sz="3200" dirty="0">
                <a:solidFill>
                  <a:srgbClr val="0000FF"/>
                </a:solidFill>
                <a:latin typeface="微软雅黑" panose="020B0503020204020204" pitchFamily="34" charset="-122"/>
                <a:ea typeface="微软雅黑" panose="020B0503020204020204" pitchFamily="34" charset="-122"/>
              </a:rPr>
              <a:t>其它资源虚拟化技术</a:t>
            </a:r>
            <a:endParaRPr lang="zh-CN" altLang="en-US" sz="3200" dirty="0">
              <a:solidFill>
                <a:srgbClr val="0000FF"/>
              </a:solidFill>
              <a:latin typeface="微软雅黑" panose="020B0503020204020204" pitchFamily="34" charset="-122"/>
              <a:ea typeface="微软雅黑" panose="020B0503020204020204" pitchFamily="34" charset="-122"/>
            </a:endParaRP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fld>
            <a:endParaRPr lang="en-US" dirty="0"/>
          </a:p>
        </p:txBody>
      </p:sp>
      <p:sp>
        <p:nvSpPr>
          <p:cNvPr id="7" name="文本框 6"/>
          <p:cNvSpPr txBox="1"/>
          <p:nvPr/>
        </p:nvSpPr>
        <p:spPr>
          <a:xfrm>
            <a:off x="107504" y="35913"/>
            <a:ext cx="1963999"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6.3 </a:t>
            </a:r>
            <a:r>
              <a:rPr lang="zh-CN" altLang="en-US" dirty="0">
                <a:solidFill>
                  <a:schemeClr val="bg1"/>
                </a:solidFill>
                <a:latin typeface="微软雅黑" panose="020B0503020204020204" pitchFamily="34" charset="-122"/>
                <a:ea typeface="微软雅黑" panose="020B0503020204020204" pitchFamily="34" charset="-122"/>
              </a:rPr>
              <a:t>虚拟化的实现</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8" name="TextBox 8"/>
          <p:cNvSpPr txBox="1">
            <a:spLocks noChangeArrowheads="1"/>
          </p:cNvSpPr>
          <p:nvPr/>
        </p:nvSpPr>
        <p:spPr bwMode="auto">
          <a:xfrm>
            <a:off x="179512" y="1196752"/>
            <a:ext cx="8712968" cy="2505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20000"/>
              </a:lnSpc>
              <a:spcBef>
                <a:spcPct val="20000"/>
              </a:spcBef>
              <a:buClrTx/>
              <a:buFont typeface="Wingdings" panose="05000000000000000000" pitchFamily="2" charset="2"/>
              <a:buChar char="n"/>
            </a:pPr>
            <a:r>
              <a:rPr lang="en-US" altLang="zh-CN"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GPU</a:t>
            </a: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虚拟化</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显卡直通</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：绕过虚拟机管理系统，为每个虚拟机分配专用的</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GPU</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设备，只有该虚拟机拥有使用</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GPU</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的权限。</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marL="1078230" lvl="1" indent="-360680">
              <a:lnSpc>
                <a:spcPct val="120000"/>
              </a:lnSpc>
              <a:spcBef>
                <a:spcPct val="20000"/>
              </a:spcBef>
              <a:buFont typeface="Wingdings" panose="05000000000000000000" pitchFamily="2" charset="2"/>
              <a:buChar char="Ø"/>
            </a:pPr>
            <a:r>
              <a:rPr lang="zh-CN" altLang="en-US" sz="16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优点</a:t>
            </a:r>
            <a:r>
              <a:rPr lang="zh-CN" altLang="en-US" sz="1600" b="0" dirty="0">
                <a:latin typeface="Times New Roman" panose="02020603050405020304" pitchFamily="18" charset="0"/>
                <a:ea typeface="微软雅黑" panose="020B0503020204020204" pitchFamily="34" charset="-122"/>
                <a:cs typeface="Times New Roman" panose="02020603050405020304" pitchFamily="18" charset="0"/>
              </a:rPr>
              <a:t>：虚拟机独占设备保留了</a:t>
            </a:r>
            <a:r>
              <a:rPr lang="en-US" altLang="zh-CN" sz="1600" b="0" dirty="0">
                <a:latin typeface="Times New Roman" panose="02020603050405020304" pitchFamily="18" charset="0"/>
                <a:ea typeface="微软雅黑" panose="020B0503020204020204" pitchFamily="34" charset="-122"/>
                <a:cs typeface="Times New Roman" panose="02020603050405020304" pitchFamily="18" charset="0"/>
              </a:rPr>
              <a:t>GPU</a:t>
            </a:r>
            <a:r>
              <a:rPr lang="zh-CN" altLang="en-US" sz="1600" b="0" dirty="0">
                <a:latin typeface="Times New Roman" panose="02020603050405020304" pitchFamily="18" charset="0"/>
                <a:ea typeface="微软雅黑" panose="020B0503020204020204" pitchFamily="34" charset="-122"/>
                <a:cs typeface="Times New Roman" panose="02020603050405020304" pitchFamily="18" charset="0"/>
              </a:rPr>
              <a:t>的完整性和独立性，在性能方面与非虚拟化条件下接近，且可以用来进行通用计算。</a:t>
            </a:r>
            <a:endParaRPr lang="en-US" altLang="zh-CN" sz="1600" b="0" dirty="0">
              <a:latin typeface="Times New Roman" panose="02020603050405020304" pitchFamily="18" charset="0"/>
              <a:ea typeface="微软雅黑" panose="020B0503020204020204" pitchFamily="34" charset="-122"/>
              <a:cs typeface="Times New Roman" panose="02020603050405020304" pitchFamily="18" charset="0"/>
            </a:endParaRPr>
          </a:p>
          <a:p>
            <a:pPr marL="1078230" lvl="1" indent="-360680">
              <a:lnSpc>
                <a:spcPct val="120000"/>
              </a:lnSpc>
              <a:spcBef>
                <a:spcPct val="20000"/>
              </a:spcBef>
              <a:buFont typeface="Wingdings" panose="05000000000000000000" pitchFamily="2" charset="2"/>
              <a:buChar char="Ø"/>
            </a:pPr>
            <a:r>
              <a:rPr lang="zh-CN" altLang="en-US" sz="16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缺点</a:t>
            </a:r>
            <a:r>
              <a:rPr lang="zh-CN" altLang="en-US" sz="1600" b="0" dirty="0">
                <a:latin typeface="Times New Roman" panose="02020603050405020304" pitchFamily="18" charset="0"/>
                <a:ea typeface="微软雅黑" panose="020B0503020204020204" pitchFamily="34" charset="-122"/>
                <a:cs typeface="Times New Roman" panose="02020603050405020304" pitchFamily="18" charset="0"/>
              </a:rPr>
              <a:t>：不支持实时迁移等虚拟机高级特性，虚拟机整合率取决于物理</a:t>
            </a:r>
            <a:r>
              <a:rPr lang="en-US" altLang="zh-CN" sz="1600" b="0" dirty="0">
                <a:latin typeface="Times New Roman" panose="02020603050405020304" pitchFamily="18" charset="0"/>
                <a:ea typeface="微软雅黑" panose="020B0503020204020204" pitchFamily="34" charset="-122"/>
                <a:cs typeface="Times New Roman" panose="02020603050405020304" pitchFamily="18" charset="0"/>
              </a:rPr>
              <a:t>GPU</a:t>
            </a:r>
            <a:r>
              <a:rPr lang="zh-CN" altLang="en-US" sz="1600" b="0" dirty="0">
                <a:latin typeface="Times New Roman" panose="02020603050405020304" pitchFamily="18" charset="0"/>
                <a:ea typeface="微软雅黑" panose="020B0503020204020204" pitchFamily="34" charset="-122"/>
                <a:cs typeface="Times New Roman" panose="02020603050405020304" pitchFamily="18" charset="0"/>
              </a:rPr>
              <a:t>的数目。</a:t>
            </a:r>
            <a:endParaRPr lang="en-US" altLang="zh-CN" sz="16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endParaRPr lang="en-US" altLang="zh-CN" sz="1600" b="0"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6.3.3 </a:t>
            </a:r>
            <a:r>
              <a:rPr lang="zh-CN" altLang="en-US" sz="3200" dirty="0">
                <a:solidFill>
                  <a:srgbClr val="0000FF"/>
                </a:solidFill>
                <a:latin typeface="微软雅黑" panose="020B0503020204020204" pitchFamily="34" charset="-122"/>
                <a:ea typeface="微软雅黑" panose="020B0503020204020204" pitchFamily="34" charset="-122"/>
              </a:rPr>
              <a:t>其它资源虚拟化技术</a:t>
            </a:r>
            <a:endParaRPr lang="zh-CN" altLang="en-US" sz="3200" dirty="0">
              <a:solidFill>
                <a:srgbClr val="0000FF"/>
              </a:solidFill>
              <a:latin typeface="微软雅黑" panose="020B0503020204020204" pitchFamily="34" charset="-122"/>
              <a:ea typeface="微软雅黑" panose="020B0503020204020204" pitchFamily="34" charset="-122"/>
            </a:endParaRP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fld>
            <a:endParaRPr lang="en-US" dirty="0"/>
          </a:p>
        </p:txBody>
      </p:sp>
      <p:sp>
        <p:nvSpPr>
          <p:cNvPr id="7" name="文本框 6"/>
          <p:cNvSpPr txBox="1"/>
          <p:nvPr/>
        </p:nvSpPr>
        <p:spPr>
          <a:xfrm>
            <a:off x="107504" y="35913"/>
            <a:ext cx="1963999"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6.3 </a:t>
            </a:r>
            <a:r>
              <a:rPr lang="zh-CN" altLang="en-US" dirty="0">
                <a:solidFill>
                  <a:schemeClr val="bg1"/>
                </a:solidFill>
                <a:latin typeface="微软雅黑" panose="020B0503020204020204" pitchFamily="34" charset="-122"/>
                <a:ea typeface="微软雅黑" panose="020B0503020204020204" pitchFamily="34" charset="-122"/>
              </a:rPr>
              <a:t>虚拟化的实现</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8" name="TextBox 8"/>
          <p:cNvSpPr txBox="1">
            <a:spLocks noChangeArrowheads="1"/>
          </p:cNvSpPr>
          <p:nvPr/>
        </p:nvSpPr>
        <p:spPr bwMode="auto">
          <a:xfrm>
            <a:off x="179512" y="1196752"/>
            <a:ext cx="8712968" cy="2199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20000"/>
              </a:lnSpc>
              <a:spcBef>
                <a:spcPct val="20000"/>
              </a:spcBef>
              <a:buClrTx/>
              <a:buFont typeface="Wingdings" panose="05000000000000000000" pitchFamily="2" charset="2"/>
              <a:buChar char="n"/>
            </a:pPr>
            <a:r>
              <a:rPr lang="en-US" altLang="zh-CN"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GPU</a:t>
            </a: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虚拟化</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显卡虚拟化</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：将</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GPU</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资源进行细粒度切分，并将这些资源时间片段分配给不同的虚拟机使用，这其实是采用了半虚拟化</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I/O</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的方法，通过</a:t>
            </a:r>
            <a:r>
              <a:rPr lang="en-US" altLang="zh-CN" sz="1800" b="0" dirty="0" err="1">
                <a:latin typeface="Times New Roman" panose="02020603050405020304" pitchFamily="18" charset="0"/>
                <a:ea typeface="微软雅黑" panose="020B0503020204020204" pitchFamily="34" charset="-122"/>
                <a:cs typeface="Times New Roman" panose="02020603050405020304" pitchFamily="18" charset="0"/>
              </a:rPr>
              <a:t>vGPU</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管理模块分时共享一个物理</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GPU</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marL="1078230" lvl="1" indent="-360680">
              <a:lnSpc>
                <a:spcPct val="120000"/>
              </a:lnSpc>
              <a:spcBef>
                <a:spcPct val="20000"/>
              </a:spcBef>
              <a:buFont typeface="Wingdings" panose="05000000000000000000" pitchFamily="2" charset="2"/>
              <a:buChar char="Ø"/>
            </a:pPr>
            <a:r>
              <a:rPr lang="zh-CN" altLang="en-US" sz="16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优点</a:t>
            </a:r>
            <a:r>
              <a:rPr lang="zh-CN" altLang="en-US" sz="1600" b="0" dirty="0">
                <a:latin typeface="Times New Roman" panose="02020603050405020304" pitchFamily="18" charset="0"/>
                <a:ea typeface="微软雅黑" panose="020B0503020204020204" pitchFamily="34" charset="-122"/>
                <a:cs typeface="Times New Roman" panose="02020603050405020304" pitchFamily="18" charset="0"/>
              </a:rPr>
              <a:t>：使用灵活，虚拟机整合率高。</a:t>
            </a:r>
            <a:endParaRPr lang="en-US" altLang="zh-CN" sz="1600" b="0" dirty="0">
              <a:latin typeface="Times New Roman" panose="02020603050405020304" pitchFamily="18" charset="0"/>
              <a:ea typeface="微软雅黑" panose="020B0503020204020204" pitchFamily="34" charset="-122"/>
              <a:cs typeface="Times New Roman" panose="02020603050405020304" pitchFamily="18" charset="0"/>
            </a:endParaRPr>
          </a:p>
          <a:p>
            <a:pPr marL="1078230" lvl="1" indent="-360680">
              <a:lnSpc>
                <a:spcPct val="120000"/>
              </a:lnSpc>
              <a:spcBef>
                <a:spcPct val="20000"/>
              </a:spcBef>
              <a:buFont typeface="Wingdings" panose="05000000000000000000" pitchFamily="2" charset="2"/>
              <a:buChar char="Ø"/>
            </a:pPr>
            <a:r>
              <a:rPr lang="zh-CN" altLang="en-US" sz="16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缺点</a:t>
            </a:r>
            <a:r>
              <a:rPr lang="zh-CN" altLang="en-US" sz="1600" b="0" dirty="0">
                <a:latin typeface="Times New Roman" panose="02020603050405020304" pitchFamily="18" charset="0"/>
                <a:ea typeface="微软雅黑" panose="020B0503020204020204" pitchFamily="34" charset="-122"/>
                <a:cs typeface="Times New Roman" panose="02020603050405020304" pitchFamily="18" charset="0"/>
              </a:rPr>
              <a:t>：性能不如显卡直通技术。</a:t>
            </a:r>
            <a:endParaRPr lang="en-US" altLang="zh-CN" sz="1600" b="0"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6.4.1 </a:t>
            </a:r>
            <a:r>
              <a:rPr lang="zh-CN" altLang="en-US" sz="3200" dirty="0">
                <a:solidFill>
                  <a:srgbClr val="0000FF"/>
                </a:solidFill>
                <a:latin typeface="微软雅黑" panose="020B0503020204020204" pitchFamily="34" charset="-122"/>
                <a:ea typeface="微软雅黑" panose="020B0503020204020204" pitchFamily="34" charset="-122"/>
              </a:rPr>
              <a:t>虚拟机热迁移</a:t>
            </a:r>
            <a:endParaRPr lang="zh-CN" altLang="en-US" sz="3200" dirty="0">
              <a:solidFill>
                <a:srgbClr val="0000FF"/>
              </a:solidFill>
              <a:latin typeface="微软雅黑" panose="020B0503020204020204" pitchFamily="34" charset="-122"/>
              <a:ea typeface="微软雅黑" panose="020B0503020204020204" pitchFamily="34" charset="-122"/>
            </a:endParaRP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fld>
            <a:endParaRPr lang="en-US" dirty="0"/>
          </a:p>
        </p:txBody>
      </p:sp>
      <p:sp>
        <p:nvSpPr>
          <p:cNvPr id="7" name="文本框 6"/>
          <p:cNvSpPr txBox="1"/>
          <p:nvPr/>
        </p:nvSpPr>
        <p:spPr>
          <a:xfrm>
            <a:off x="107504" y="35913"/>
            <a:ext cx="2656496"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6.4 </a:t>
            </a:r>
            <a:r>
              <a:rPr lang="zh-CN" altLang="en-US" dirty="0">
                <a:solidFill>
                  <a:schemeClr val="bg1"/>
                </a:solidFill>
                <a:latin typeface="微软雅黑" panose="020B0503020204020204" pitchFamily="34" charset="-122"/>
                <a:ea typeface="微软雅黑" panose="020B0503020204020204" pitchFamily="34" charset="-122"/>
              </a:rPr>
              <a:t>虚拟机的管理与调度</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8" name="TextBox 8"/>
          <p:cNvSpPr txBox="1">
            <a:spLocks noChangeArrowheads="1"/>
          </p:cNvSpPr>
          <p:nvPr/>
        </p:nvSpPr>
        <p:spPr bwMode="auto">
          <a:xfrm>
            <a:off x="179512" y="1196752"/>
            <a:ext cx="8712968" cy="23869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20000"/>
              </a:lnSpc>
              <a:spcBef>
                <a:spcPct val="20000"/>
              </a:spcBef>
              <a:buClrTx/>
              <a:buFont typeface="Wingdings" panose="05000000000000000000" pitchFamily="2" charset="2"/>
              <a:buChar char="n"/>
            </a:pP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虚拟机热迁移</a:t>
            </a:r>
            <a:r>
              <a:rPr lang="en-US" altLang="zh-CN"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(Live Migration)</a:t>
            </a: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又叫</a:t>
            </a: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动态迁移</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或</a:t>
            </a: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实时迁移</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，通常是将整个虚拟机的运行状态完全保存下来，同时可以快速恢复到</a:t>
            </a: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原有</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硬件平台甚至是</a:t>
            </a: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不同</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硬件平台上。</a:t>
            </a:r>
            <a:endPar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20000"/>
              </a:lnSpc>
              <a:spcBef>
                <a:spcPct val="20000"/>
              </a:spcBef>
              <a:buClrTx/>
              <a:buFont typeface="Wingdings" panose="05000000000000000000" pitchFamily="2" charset="2"/>
              <a:buChar char="n"/>
            </a:pP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这种方式能极大</a:t>
            </a: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降低服务宕机时间</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和</a:t>
            </a: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整体迁移时间</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，服务恢复以后，虚拟机仍旧平滑运行，用户不会察觉到任何差异。</a:t>
            </a:r>
            <a:endPar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20000"/>
              </a:lnSpc>
              <a:spcBef>
                <a:spcPct val="20000"/>
              </a:spcBef>
              <a:buClrTx/>
              <a:buFont typeface="Wingdings" panose="05000000000000000000" pitchFamily="2" charset="2"/>
              <a:buChar char="n"/>
            </a:pP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slow" p14:dur="999"/>
    </mc:Choice>
    <mc:Fallback>
      <p:transition spd="slow"/>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6.4.1 </a:t>
            </a:r>
            <a:r>
              <a:rPr lang="zh-CN" altLang="en-US" sz="3200" dirty="0">
                <a:solidFill>
                  <a:srgbClr val="0000FF"/>
                </a:solidFill>
                <a:latin typeface="微软雅黑" panose="020B0503020204020204" pitchFamily="34" charset="-122"/>
                <a:ea typeface="微软雅黑" panose="020B0503020204020204" pitchFamily="34" charset="-122"/>
              </a:rPr>
              <a:t>虚拟机热迁移</a:t>
            </a:r>
            <a:endParaRPr lang="zh-CN" altLang="en-US" sz="3200" dirty="0">
              <a:solidFill>
                <a:srgbClr val="0000FF"/>
              </a:solidFill>
              <a:latin typeface="微软雅黑" panose="020B0503020204020204" pitchFamily="34" charset="-122"/>
              <a:ea typeface="微软雅黑" panose="020B0503020204020204" pitchFamily="34" charset="-122"/>
            </a:endParaRP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fld>
            <a:endParaRPr lang="en-US" dirty="0"/>
          </a:p>
        </p:txBody>
      </p:sp>
      <p:sp>
        <p:nvSpPr>
          <p:cNvPr id="7" name="文本框 6"/>
          <p:cNvSpPr txBox="1"/>
          <p:nvPr/>
        </p:nvSpPr>
        <p:spPr>
          <a:xfrm>
            <a:off x="107504" y="35913"/>
            <a:ext cx="2656496"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6.4 </a:t>
            </a:r>
            <a:r>
              <a:rPr lang="zh-CN" altLang="en-US" dirty="0">
                <a:solidFill>
                  <a:schemeClr val="bg1"/>
                </a:solidFill>
                <a:latin typeface="微软雅黑" panose="020B0503020204020204" pitchFamily="34" charset="-122"/>
                <a:ea typeface="微软雅黑" panose="020B0503020204020204" pitchFamily="34" charset="-122"/>
              </a:rPr>
              <a:t>虚拟机的管理与调度</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8" name="TextBox 8"/>
          <p:cNvSpPr txBox="1">
            <a:spLocks noChangeArrowheads="1"/>
          </p:cNvSpPr>
          <p:nvPr/>
        </p:nvSpPr>
        <p:spPr bwMode="auto">
          <a:xfrm>
            <a:off x="179512" y="1196752"/>
            <a:ext cx="8712968" cy="2341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20000"/>
              </a:lnSpc>
              <a:spcBef>
                <a:spcPct val="20000"/>
              </a:spcBef>
              <a:buClrTx/>
              <a:buFont typeface="Wingdings" panose="05000000000000000000" pitchFamily="2" charset="2"/>
              <a:buChar char="n"/>
            </a:pP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虚拟机迁移的三个步骤：</a:t>
            </a:r>
            <a:endPar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传输虚拟机的</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基本配置</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和</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设备信息</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传输虚拟机</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内存</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和</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关键状态</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恢复</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目标虚拟机运行。</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20000"/>
              </a:lnSpc>
              <a:spcBef>
                <a:spcPct val="20000"/>
              </a:spcBef>
              <a:buClrTx/>
              <a:buFont typeface="Wingdings" panose="05000000000000000000" pitchFamily="2" charset="2"/>
              <a:buChar char="n"/>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一般来说，</a:t>
            </a:r>
            <a:r>
              <a:rPr lang="zh-CN" altLang="en-US" sz="18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传输时间</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和虚拟机的</a:t>
            </a:r>
            <a:r>
              <a:rPr lang="zh-CN" altLang="en-US" sz="18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工作内存</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大小</a:t>
            </a:r>
            <a:r>
              <a:rPr lang="zh-CN" altLang="en-US" sz="18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成正比</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，传输过程中原系统服务有可能出现短暂停机。</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slow" p14:dur="999"/>
    </mc:Choice>
    <mc:Fallback>
      <p:transition spd="slow"/>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6.4.1 </a:t>
            </a:r>
            <a:r>
              <a:rPr lang="zh-CN" altLang="en-US" sz="3200" dirty="0">
                <a:solidFill>
                  <a:srgbClr val="0000FF"/>
                </a:solidFill>
                <a:latin typeface="微软雅黑" panose="020B0503020204020204" pitchFamily="34" charset="-122"/>
                <a:ea typeface="微软雅黑" panose="020B0503020204020204" pitchFamily="34" charset="-122"/>
              </a:rPr>
              <a:t>虚拟机热迁移</a:t>
            </a:r>
            <a:endParaRPr lang="zh-CN" altLang="en-US" sz="3200" dirty="0">
              <a:solidFill>
                <a:srgbClr val="0000FF"/>
              </a:solidFill>
              <a:latin typeface="微软雅黑" panose="020B0503020204020204" pitchFamily="34" charset="-122"/>
              <a:ea typeface="微软雅黑" panose="020B0503020204020204" pitchFamily="34" charset="-122"/>
            </a:endParaRP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fld>
            <a:endParaRPr lang="en-US" dirty="0"/>
          </a:p>
        </p:txBody>
      </p:sp>
      <p:sp>
        <p:nvSpPr>
          <p:cNvPr id="7" name="文本框 6"/>
          <p:cNvSpPr txBox="1"/>
          <p:nvPr/>
        </p:nvSpPr>
        <p:spPr>
          <a:xfrm>
            <a:off x="107504" y="35913"/>
            <a:ext cx="2656496"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6.4 </a:t>
            </a:r>
            <a:r>
              <a:rPr lang="zh-CN" altLang="en-US" dirty="0">
                <a:solidFill>
                  <a:schemeClr val="bg1"/>
                </a:solidFill>
                <a:latin typeface="微软雅黑" panose="020B0503020204020204" pitchFamily="34" charset="-122"/>
                <a:ea typeface="微软雅黑" panose="020B0503020204020204" pitchFamily="34" charset="-122"/>
              </a:rPr>
              <a:t>虚拟机的管理与调度</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8" name="TextBox 8"/>
          <p:cNvSpPr txBox="1">
            <a:spLocks noChangeArrowheads="1"/>
          </p:cNvSpPr>
          <p:nvPr/>
        </p:nvSpPr>
        <p:spPr bwMode="auto">
          <a:xfrm>
            <a:off x="179512" y="1124744"/>
            <a:ext cx="8712968" cy="31356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20000"/>
              </a:lnSpc>
              <a:spcBef>
                <a:spcPct val="20000"/>
              </a:spcBef>
              <a:buClrTx/>
              <a:buFont typeface="Wingdings" panose="05000000000000000000" pitchFamily="2" charset="2"/>
              <a:buChar char="n"/>
            </a:pP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虚拟机迁移的主要方式</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：预拷贝和后拷贝。</a:t>
            </a:r>
            <a:endPar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20000"/>
              </a:lnSpc>
              <a:spcBef>
                <a:spcPct val="20000"/>
              </a:spcBef>
              <a:buClrTx/>
              <a:buFont typeface="Wingdings" panose="05000000000000000000" pitchFamily="2" charset="2"/>
              <a:buChar char="n"/>
            </a:pP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预拷贝</a:t>
            </a:r>
            <a:r>
              <a:rPr lang="en-US" altLang="zh-CN"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(Pre-Copy)</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：需要经过初始复制、迭代复制、停机复制三个过程。</a:t>
            </a:r>
            <a:endPar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初始复制</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：将虚拟机</a:t>
            </a:r>
            <a:r>
              <a:rPr lang="zh-CN" altLang="en-US" sz="1800" dirty="0">
                <a:latin typeface="Times New Roman" panose="02020603050405020304" pitchFamily="18" charset="0"/>
                <a:ea typeface="微软雅黑" panose="020B0503020204020204" pitchFamily="34" charset="-122"/>
                <a:cs typeface="Times New Roman" panose="02020603050405020304" pitchFamily="18" charset="0"/>
              </a:rPr>
              <a:t>全部内存页面</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复制到目标主机。</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迭代复制</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：针对上一轮过程中源虚拟机被修改的内存文件进行复制。</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停机复制</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：将虚拟机剩余的</a:t>
            </a:r>
            <a:r>
              <a:rPr lang="zh-CN" altLang="en-US" sz="1800" dirty="0">
                <a:latin typeface="Times New Roman" panose="02020603050405020304" pitchFamily="18" charset="0"/>
                <a:ea typeface="微软雅黑" panose="020B0503020204020204" pitchFamily="34" charset="-122"/>
                <a:cs typeface="Times New Roman" panose="02020603050405020304" pitchFamily="18" charset="0"/>
              </a:rPr>
              <a:t>少量没有同步内存页面和信息</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复制到目标主机。</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理想的</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Pre-Copy</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性能应该等同于内存没有被改写的停机拷贝</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(Stop-and-Copy)</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最糟糕的情况下，可能存在较长时间的内存脏页面的迭代传送过程，引起极大的系统开销。</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slow" p14:dur="999"/>
    </mc:Choice>
    <mc:Fallback>
      <p:transition spd="slow"/>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6.1 </a:t>
            </a:r>
            <a:r>
              <a:rPr lang="zh-CN" altLang="en-US" sz="3200" dirty="0">
                <a:solidFill>
                  <a:srgbClr val="0000FF"/>
                </a:solidFill>
                <a:latin typeface="微软雅黑" panose="020B0503020204020204" pitchFamily="34" charset="-122"/>
                <a:ea typeface="微软雅黑" panose="020B0503020204020204" pitchFamily="34" charset="-122"/>
              </a:rPr>
              <a:t>虚拟化技术概述</a:t>
            </a:r>
            <a:endParaRPr lang="zh-CN" altLang="en-US" sz="3200" dirty="0">
              <a:solidFill>
                <a:srgbClr val="0000FF"/>
              </a:solidFill>
              <a:latin typeface="微软雅黑" panose="020B0503020204020204" pitchFamily="34" charset="-122"/>
              <a:ea typeface="微软雅黑" panose="020B0503020204020204" pitchFamily="34" charset="-122"/>
            </a:endParaRP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fld>
            <a:endParaRPr lang="en-US" dirty="0"/>
          </a:p>
        </p:txBody>
      </p:sp>
      <p:sp>
        <p:nvSpPr>
          <p:cNvPr id="7" name="文本框 6"/>
          <p:cNvSpPr txBox="1"/>
          <p:nvPr/>
        </p:nvSpPr>
        <p:spPr>
          <a:xfrm>
            <a:off x="107504" y="35913"/>
            <a:ext cx="2194832"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6.1 </a:t>
            </a:r>
            <a:r>
              <a:rPr lang="zh-CN" altLang="en-US" dirty="0">
                <a:solidFill>
                  <a:schemeClr val="bg1"/>
                </a:solidFill>
                <a:latin typeface="微软雅黑" panose="020B0503020204020204" pitchFamily="34" charset="-122"/>
                <a:ea typeface="微软雅黑" panose="020B0503020204020204" pitchFamily="34" charset="-122"/>
              </a:rPr>
              <a:t>虚拟化技术概述</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8" name="TextBox 8"/>
          <p:cNvSpPr txBox="1">
            <a:spLocks noChangeArrowheads="1"/>
          </p:cNvSpPr>
          <p:nvPr/>
        </p:nvSpPr>
        <p:spPr bwMode="auto">
          <a:xfrm>
            <a:off x="179512" y="1196752"/>
            <a:ext cx="8712968" cy="2593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20000"/>
              </a:lnSpc>
              <a:spcBef>
                <a:spcPct val="20000"/>
              </a:spcBef>
              <a:buClrTx/>
              <a:buFont typeface="Wingdings" panose="05000000000000000000" pitchFamily="2" charset="2"/>
              <a:buChar char="n"/>
            </a:pP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历史：</a:t>
            </a:r>
            <a:endParaRPr lang="zh-CN" altLang="en-US" sz="18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经典虚拟机的概念可追溯至</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20</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世纪</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70</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年代，主要目的是为了使多个旧式</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OS</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运行在同一台主机上，并共享相关资源和服务。</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1967</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年，</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IBM</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推出第一代虚拟化产品线</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S/360</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系统，随后发展出</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S/390</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系统以及基于</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Linux</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的</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z800/900</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主机系统。</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虚拟化产品的另一家领先公司</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VMware</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，主要基于</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Intel</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的</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32bit</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和</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64bit</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处理器架构，开发出了</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VMware Workstation</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VMware Player</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Fusion</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ESX</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等产品。</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2" name="图片 1"/>
          <p:cNvPicPr>
            <a:picLocks noChangeAspect="1"/>
          </p:cNvPicPr>
          <p:nvPr/>
        </p:nvPicPr>
        <p:blipFill>
          <a:blip r:embed="rId1"/>
          <a:stretch>
            <a:fillRect/>
          </a:stretch>
        </p:blipFill>
        <p:spPr>
          <a:xfrm>
            <a:off x="2686051" y="3963932"/>
            <a:ext cx="3256966" cy="2666881"/>
          </a:xfrm>
          <a:prstGeom prst="rect">
            <a:avLst/>
          </a:prstGeom>
        </p:spPr>
      </p:pic>
      <p:sp>
        <p:nvSpPr>
          <p:cNvPr id="3" name="矩形 2"/>
          <p:cNvSpPr/>
          <p:nvPr/>
        </p:nvSpPr>
        <p:spPr>
          <a:xfrm>
            <a:off x="5943017" y="6114076"/>
            <a:ext cx="1184940" cy="369332"/>
          </a:xfrm>
          <a:prstGeom prst="rect">
            <a:avLst/>
          </a:prstGeom>
        </p:spPr>
        <p:txBody>
          <a:bodyPr wrap="none">
            <a:spAutoFit/>
          </a:bodyPr>
          <a:lstStyle/>
          <a:p>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S/360</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系统</a:t>
            </a:r>
            <a:endParaRPr lang="zh-CN" altLang="en-US"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6.4.1 </a:t>
            </a:r>
            <a:r>
              <a:rPr lang="zh-CN" altLang="en-US" sz="3200" dirty="0">
                <a:solidFill>
                  <a:srgbClr val="0000FF"/>
                </a:solidFill>
                <a:latin typeface="微软雅黑" panose="020B0503020204020204" pitchFamily="34" charset="-122"/>
                <a:ea typeface="微软雅黑" panose="020B0503020204020204" pitchFamily="34" charset="-122"/>
              </a:rPr>
              <a:t>虚拟机热迁移</a:t>
            </a:r>
            <a:endParaRPr lang="zh-CN" altLang="en-US" sz="3200" dirty="0">
              <a:solidFill>
                <a:srgbClr val="0000FF"/>
              </a:solidFill>
              <a:latin typeface="微软雅黑" panose="020B0503020204020204" pitchFamily="34" charset="-122"/>
              <a:ea typeface="微软雅黑" panose="020B0503020204020204" pitchFamily="34" charset="-122"/>
            </a:endParaRP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fld>
            <a:endParaRPr lang="en-US" dirty="0"/>
          </a:p>
        </p:txBody>
      </p:sp>
      <p:sp>
        <p:nvSpPr>
          <p:cNvPr id="7" name="文本框 6"/>
          <p:cNvSpPr txBox="1"/>
          <p:nvPr/>
        </p:nvSpPr>
        <p:spPr>
          <a:xfrm>
            <a:off x="107504" y="35913"/>
            <a:ext cx="2656496"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6.4 </a:t>
            </a:r>
            <a:r>
              <a:rPr lang="zh-CN" altLang="en-US" dirty="0">
                <a:solidFill>
                  <a:schemeClr val="bg1"/>
                </a:solidFill>
                <a:latin typeface="微软雅黑" panose="020B0503020204020204" pitchFamily="34" charset="-122"/>
                <a:ea typeface="微软雅黑" panose="020B0503020204020204" pitchFamily="34" charset="-122"/>
              </a:rPr>
              <a:t>虚拟机的管理与调度</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8" name="TextBox 8"/>
          <p:cNvSpPr txBox="1">
            <a:spLocks noChangeArrowheads="1"/>
          </p:cNvSpPr>
          <p:nvPr/>
        </p:nvSpPr>
        <p:spPr bwMode="auto">
          <a:xfrm>
            <a:off x="179512" y="1161557"/>
            <a:ext cx="8712968" cy="2397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20000"/>
              </a:lnSpc>
              <a:spcBef>
                <a:spcPct val="20000"/>
              </a:spcBef>
              <a:buClrTx/>
              <a:buFont typeface="Wingdings" panose="05000000000000000000" pitchFamily="2" charset="2"/>
              <a:buChar char="n"/>
            </a:pP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虚拟机迁移的主要方式</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：预拷贝和后拷贝。</a:t>
            </a:r>
            <a:endPar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20000"/>
              </a:lnSpc>
              <a:spcBef>
                <a:spcPct val="20000"/>
              </a:spcBef>
              <a:buClrTx/>
              <a:buFont typeface="Wingdings" panose="05000000000000000000" pitchFamily="2" charset="2"/>
              <a:buChar char="n"/>
            </a:pPr>
            <a:r>
              <a:rPr lang="zh-CN" altLang="en-US" sz="18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后拷贝</a:t>
            </a:r>
            <a:r>
              <a:rPr lang="en-US" altLang="zh-CN" sz="18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(Post-Copy)</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源主机先传输包括处理器状态在内的、能够在目标主机上运行的最小数据集。</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然后停止源虚拟机的运行，目的主机借助最小数据集恢复虚拟主机运行。</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最后通过网络从源虚拟主机获取内存页面。</a:t>
            </a:r>
            <a:endPar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按需</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思想</a:t>
            </a:r>
            <a:endPar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slow" p14:dur="999"/>
    </mc:Choice>
    <mc:Fallback>
      <p:transition spd="slow"/>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6.4.2 </a:t>
            </a:r>
            <a:r>
              <a:rPr lang="zh-CN" altLang="en-US" sz="3200" dirty="0">
                <a:solidFill>
                  <a:srgbClr val="0000FF"/>
                </a:solidFill>
                <a:latin typeface="微软雅黑" panose="020B0503020204020204" pitchFamily="34" charset="-122"/>
                <a:ea typeface="微软雅黑" panose="020B0503020204020204" pitchFamily="34" charset="-122"/>
              </a:rPr>
              <a:t>检查点和热备份</a:t>
            </a:r>
            <a:endParaRPr lang="zh-CN" altLang="en-US" sz="3200" dirty="0">
              <a:solidFill>
                <a:srgbClr val="0000FF"/>
              </a:solidFill>
              <a:latin typeface="微软雅黑" panose="020B0503020204020204" pitchFamily="34" charset="-122"/>
              <a:ea typeface="微软雅黑" panose="020B0503020204020204" pitchFamily="34" charset="-122"/>
            </a:endParaRP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fld>
            <a:endParaRPr lang="en-US" dirty="0"/>
          </a:p>
        </p:txBody>
      </p:sp>
      <p:sp>
        <p:nvSpPr>
          <p:cNvPr id="7" name="文本框 6"/>
          <p:cNvSpPr txBox="1"/>
          <p:nvPr/>
        </p:nvSpPr>
        <p:spPr>
          <a:xfrm>
            <a:off x="107504" y="35913"/>
            <a:ext cx="2656496"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6.4 </a:t>
            </a:r>
            <a:r>
              <a:rPr lang="zh-CN" altLang="en-US" dirty="0">
                <a:solidFill>
                  <a:schemeClr val="bg1"/>
                </a:solidFill>
                <a:latin typeface="微软雅黑" panose="020B0503020204020204" pitchFamily="34" charset="-122"/>
                <a:ea typeface="微软雅黑" panose="020B0503020204020204" pitchFamily="34" charset="-122"/>
              </a:rPr>
              <a:t>虚拟机的管理与调度</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8" name="TextBox 8"/>
          <p:cNvSpPr txBox="1">
            <a:spLocks noChangeArrowheads="1"/>
          </p:cNvSpPr>
          <p:nvPr/>
        </p:nvSpPr>
        <p:spPr bwMode="auto">
          <a:xfrm>
            <a:off x="179512" y="1161557"/>
            <a:ext cx="8712968" cy="438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20000"/>
              </a:lnSpc>
              <a:spcBef>
                <a:spcPct val="20000"/>
              </a:spcBef>
              <a:buClrTx/>
              <a:buFont typeface="Wingdings" panose="05000000000000000000" pitchFamily="2" charset="2"/>
              <a:buChar char="n"/>
            </a:pP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作为虚拟化的一个重要机制，</a:t>
            </a: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检查点</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可以对虚拟机进行系统级的状态保存。该机制提供了将虚拟机恢复到过去状态的快速而简单的方法，并确保恢复后的虚拟机可以继续运行。</a:t>
            </a:r>
            <a:endPar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20000"/>
              </a:lnSpc>
              <a:spcBef>
                <a:spcPct val="20000"/>
              </a:spcBef>
              <a:buClrTx/>
              <a:buFont typeface="Wingdings" panose="05000000000000000000" pitchFamily="2" charset="2"/>
              <a:buChar char="n"/>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可以通过</a:t>
            </a:r>
            <a:r>
              <a:rPr lang="zh-CN" altLang="en-US" sz="18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周期性的制造检查点</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来捕获虚拟机信息，然后动态的把虚拟机信息复制到另一个备份主机上，即使原始物理机出现故障，系统也可以借助虚拟机检查点来恢复到最近状态。</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20000"/>
              </a:lnSpc>
              <a:spcBef>
                <a:spcPct val="20000"/>
              </a:spcBef>
              <a:buClrTx/>
              <a:buFont typeface="Wingdings" panose="05000000000000000000" pitchFamily="2" charset="2"/>
              <a:buChar char="n"/>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需要注意的是，对于虚拟机层面的检查点设置会</a:t>
            </a:r>
            <a:r>
              <a:rPr lang="zh-CN" altLang="en-US" sz="18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占用大量的检查点空间</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，可能达到数</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G</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字节。</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这样大量的数据写入硬盘会不可避免的</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降低虚拟机的磁盘性能</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，或者造成和宿主机上共存应用对</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其他资源</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(CPU</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I/O</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带宽等</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的竞争</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不建议在虚拟机提供</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时间敏感型服务时</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使用检查点，也不建议在</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存储空间的可用性至关重要时</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使用检查点。</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slow" p14:dur="999"/>
    </mc:Choice>
    <mc:Fallback>
      <p:transition spd="slow"/>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6.4.3 </a:t>
            </a:r>
            <a:r>
              <a:rPr lang="zh-CN" altLang="en-US" sz="3200" dirty="0">
                <a:solidFill>
                  <a:srgbClr val="0000FF"/>
                </a:solidFill>
                <a:latin typeface="微软雅黑" panose="020B0503020204020204" pitchFamily="34" charset="-122"/>
                <a:ea typeface="微软雅黑" panose="020B0503020204020204" pitchFamily="34" charset="-122"/>
              </a:rPr>
              <a:t>虚拟化资源整合</a:t>
            </a:r>
            <a:endParaRPr lang="zh-CN" altLang="en-US" sz="3200" dirty="0">
              <a:solidFill>
                <a:srgbClr val="0000FF"/>
              </a:solidFill>
              <a:latin typeface="微软雅黑" panose="020B0503020204020204" pitchFamily="34" charset="-122"/>
              <a:ea typeface="微软雅黑" panose="020B0503020204020204" pitchFamily="34" charset="-122"/>
            </a:endParaRP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fld>
            <a:endParaRPr lang="en-US" dirty="0"/>
          </a:p>
        </p:txBody>
      </p:sp>
      <p:sp>
        <p:nvSpPr>
          <p:cNvPr id="7" name="文本框 6"/>
          <p:cNvSpPr txBox="1"/>
          <p:nvPr/>
        </p:nvSpPr>
        <p:spPr>
          <a:xfrm>
            <a:off x="107504" y="35913"/>
            <a:ext cx="2656496"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6.4 </a:t>
            </a:r>
            <a:r>
              <a:rPr lang="zh-CN" altLang="en-US" dirty="0">
                <a:solidFill>
                  <a:schemeClr val="bg1"/>
                </a:solidFill>
                <a:latin typeface="微软雅黑" panose="020B0503020204020204" pitchFamily="34" charset="-122"/>
                <a:ea typeface="微软雅黑" panose="020B0503020204020204" pitchFamily="34" charset="-122"/>
              </a:rPr>
              <a:t>虚拟机的管理与调度</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8" name="TextBox 8"/>
          <p:cNvSpPr txBox="1">
            <a:spLocks noChangeArrowheads="1"/>
          </p:cNvSpPr>
          <p:nvPr/>
        </p:nvSpPr>
        <p:spPr bwMode="auto">
          <a:xfrm>
            <a:off x="179512" y="1161557"/>
            <a:ext cx="8712968" cy="4514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20000"/>
              </a:lnSpc>
              <a:spcBef>
                <a:spcPct val="20000"/>
              </a:spcBef>
              <a:buClrTx/>
              <a:buFont typeface="Wingdings" panose="05000000000000000000" pitchFamily="2" charset="2"/>
              <a:buChar char="n"/>
            </a:pP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根据</a:t>
            </a:r>
            <a:r>
              <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rPr>
              <a:t>VMware</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的报告，在传统的“</a:t>
            </a: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一虚拟机一负载</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”供给模式下，大多数服务器的利用率很低，这导致了虚拟机</a:t>
            </a: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资源过度供给</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和</a:t>
            </a: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资源利用率不高</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20000"/>
              </a:lnSpc>
              <a:spcBef>
                <a:spcPct val="20000"/>
              </a:spcBef>
              <a:buClrTx/>
              <a:buFont typeface="Wingdings" panose="05000000000000000000" pitchFamily="2" charset="2"/>
              <a:buChar char="n"/>
            </a:pPr>
            <a:r>
              <a:rPr lang="zh-CN" altLang="en-US" sz="18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服务器整合</a:t>
            </a:r>
            <a:r>
              <a:rPr lang="en-US" altLang="zh-CN" sz="18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(Server Consolidation)</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是借助虚拟化来实现多应用对物理服务器的共享，提升资源利用率。</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每个子系统被封装在虚拟机内，并集中部署。</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服务器整合：</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寻找适合的候选虚拟机</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，根据应用程序</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推断整合方案</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跟踪整合后的应用程序性能</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，并</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调整资源利用方式</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20000"/>
              </a:lnSpc>
              <a:spcBef>
                <a:spcPct val="20000"/>
              </a:spcBef>
              <a:buClrTx/>
              <a:buFont typeface="Wingdings" panose="05000000000000000000" pitchFamily="2" charset="2"/>
              <a:buChar char="n"/>
            </a:pPr>
            <a:r>
              <a:rPr lang="zh-CN" altLang="en-US" sz="18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服务器整合比</a:t>
            </a:r>
            <a:r>
              <a:rPr lang="en-US" altLang="zh-CN" sz="18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(Consolidation Ratio)</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指一台物理机上部署的虚拟机的数量</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根据</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IBM</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公司</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2010</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年的调查显示，整合比一般在</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10:1</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针对微软公司应用的理想整合比可达</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18:1</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整合比不是越高越好</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，把过量的虚拟机安置在资源有限的物理机上，会导致系统性能的极大下降，增加运维难度，还会增大能源消耗。</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slow" p14:dur="999"/>
    </mc:Choice>
    <mc:Fallback>
      <p:transition spd="slow"/>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6.4.4 </a:t>
            </a:r>
            <a:r>
              <a:rPr lang="zh-CN" altLang="en-US" sz="3200" dirty="0">
                <a:solidFill>
                  <a:srgbClr val="0000FF"/>
                </a:solidFill>
                <a:latin typeface="微软雅黑" panose="020B0503020204020204" pitchFamily="34" charset="-122"/>
                <a:ea typeface="微软雅黑" panose="020B0503020204020204" pitchFamily="34" charset="-122"/>
              </a:rPr>
              <a:t>虚拟机蔓延管控</a:t>
            </a:r>
            <a:endParaRPr lang="zh-CN" altLang="en-US" sz="3200" dirty="0">
              <a:solidFill>
                <a:srgbClr val="0000FF"/>
              </a:solidFill>
              <a:latin typeface="微软雅黑" panose="020B0503020204020204" pitchFamily="34" charset="-122"/>
              <a:ea typeface="微软雅黑" panose="020B0503020204020204" pitchFamily="34" charset="-122"/>
            </a:endParaRP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fld>
            <a:endParaRPr lang="en-US" dirty="0"/>
          </a:p>
        </p:txBody>
      </p:sp>
      <p:sp>
        <p:nvSpPr>
          <p:cNvPr id="7" name="文本框 6"/>
          <p:cNvSpPr txBox="1"/>
          <p:nvPr/>
        </p:nvSpPr>
        <p:spPr>
          <a:xfrm>
            <a:off x="107504" y="35913"/>
            <a:ext cx="2656496"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6.4 </a:t>
            </a:r>
            <a:r>
              <a:rPr lang="zh-CN" altLang="en-US" dirty="0">
                <a:solidFill>
                  <a:schemeClr val="bg1"/>
                </a:solidFill>
                <a:latin typeface="微软雅黑" panose="020B0503020204020204" pitchFamily="34" charset="-122"/>
                <a:ea typeface="微软雅黑" panose="020B0503020204020204" pitchFamily="34" charset="-122"/>
              </a:rPr>
              <a:t>虚拟机的管理与调度</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8" name="TextBox 8"/>
          <p:cNvSpPr txBox="1">
            <a:spLocks noChangeArrowheads="1"/>
          </p:cNvSpPr>
          <p:nvPr/>
        </p:nvSpPr>
        <p:spPr bwMode="auto">
          <a:xfrm>
            <a:off x="179512" y="1161557"/>
            <a:ext cx="8784976" cy="4052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20000"/>
              </a:lnSpc>
              <a:spcBef>
                <a:spcPct val="20000"/>
              </a:spcBef>
              <a:buClrTx/>
              <a:buFont typeface="Wingdings" panose="05000000000000000000" pitchFamily="2" charset="2"/>
              <a:buChar char="n"/>
            </a:pP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随着虚拟机数量飞速增长，</a:t>
            </a: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回收虚拟化的计算资源</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或</a:t>
            </a: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清理非正常虚拟机</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的工作变得越来越困难，这种不受控制的虚拟机繁殖被称为</a:t>
            </a: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虚拟机蔓延</a:t>
            </a:r>
            <a:r>
              <a:rPr lang="en-US" altLang="zh-CN"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(VM Sprawl)</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20000"/>
              </a:lnSpc>
              <a:spcBef>
                <a:spcPct val="20000"/>
              </a:spcBef>
              <a:buClrTx/>
              <a:buFont typeface="Wingdings" panose="05000000000000000000" pitchFamily="2" charset="2"/>
              <a:buChar char="n"/>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虚拟机蔓延的表现形式：</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虚胖虚拟机</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：虚拟机被过度配置，如规划了过高的</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CPU</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、内存和存储容量等。</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幽灵虚拟机</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虚拟机的创建没有经过符合规程的审核和验证，造成不必要的系统配置，或者由于业务需求需要保留一定数量的冗余虚拟机。这些虚拟机弃用后，导致人们不知道这些虚拟机创建的原因，不敢删除回收，任其消耗资源。</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僵尸虚拟机文件</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：许多虚拟机虽然被停机了，但由于生命周期管理流程的缺陷，相关虚拟机镜像文件依然保留在硬盘上。有时出于可靠性的考虑，文件可能还存在许多副本，这些僵尸资源占据着大量服务器存储资源。</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slow" p14:dur="999"/>
    </mc:Choice>
    <mc:Fallback>
      <p:transition spd="slow"/>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6.4.4 </a:t>
            </a:r>
            <a:r>
              <a:rPr lang="zh-CN" altLang="en-US" sz="3200" dirty="0">
                <a:solidFill>
                  <a:srgbClr val="0000FF"/>
                </a:solidFill>
                <a:latin typeface="微软雅黑" panose="020B0503020204020204" pitchFamily="34" charset="-122"/>
                <a:ea typeface="微软雅黑" panose="020B0503020204020204" pitchFamily="34" charset="-122"/>
              </a:rPr>
              <a:t>虚拟机蔓延管控</a:t>
            </a:r>
            <a:endParaRPr lang="zh-CN" altLang="en-US" sz="3200" dirty="0">
              <a:solidFill>
                <a:srgbClr val="0000FF"/>
              </a:solidFill>
              <a:latin typeface="微软雅黑" panose="020B0503020204020204" pitchFamily="34" charset="-122"/>
              <a:ea typeface="微软雅黑" panose="020B0503020204020204" pitchFamily="34" charset="-122"/>
            </a:endParaRP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fld>
            <a:endParaRPr lang="en-US" dirty="0"/>
          </a:p>
        </p:txBody>
      </p:sp>
      <p:sp>
        <p:nvSpPr>
          <p:cNvPr id="7" name="文本框 6"/>
          <p:cNvSpPr txBox="1"/>
          <p:nvPr/>
        </p:nvSpPr>
        <p:spPr>
          <a:xfrm>
            <a:off x="107504" y="35913"/>
            <a:ext cx="2656496"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6.4 </a:t>
            </a:r>
            <a:r>
              <a:rPr lang="zh-CN" altLang="en-US" dirty="0">
                <a:solidFill>
                  <a:schemeClr val="bg1"/>
                </a:solidFill>
                <a:latin typeface="微软雅黑" panose="020B0503020204020204" pitchFamily="34" charset="-122"/>
                <a:ea typeface="微软雅黑" panose="020B0503020204020204" pitchFamily="34" charset="-122"/>
              </a:rPr>
              <a:t>虚拟机的管理与调度</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8" name="TextBox 8"/>
          <p:cNvSpPr txBox="1">
            <a:spLocks noChangeArrowheads="1"/>
          </p:cNvSpPr>
          <p:nvPr/>
        </p:nvSpPr>
        <p:spPr bwMode="auto">
          <a:xfrm>
            <a:off x="179512" y="1161557"/>
            <a:ext cx="8712968" cy="25569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20000"/>
              </a:lnSpc>
              <a:spcBef>
                <a:spcPct val="20000"/>
              </a:spcBef>
              <a:buClrTx/>
              <a:buFont typeface="Wingdings" panose="05000000000000000000" pitchFamily="2" charset="2"/>
              <a:buChar char="n"/>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解决虚拟机蔓延的关键在于</a:t>
            </a:r>
            <a:r>
              <a:rPr lang="zh-CN" altLang="en-US" sz="18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优化对虚拟机全生命周期的管控</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，可概括为</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3R</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降低</a:t>
            </a:r>
            <a:r>
              <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(Reduce)</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：减少不必要的虚拟机供给，包括减少缺乏认证的过度供给的虚拟机资源，降低虚拟机资源的浪费，这能够极大的提升投资回报率。</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重用</a:t>
            </a:r>
            <a:r>
              <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(Reuse)</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：意味着不止一次的使用虚拟机资源，无论每次使用是否做同样的工作。对于虚拟化基础设施来说，资源的重用能极大提升利用率。</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回收</a:t>
            </a:r>
            <a:r>
              <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(Recycle)</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：回收过程包括收集、处理、重生产和重使用。对于回收过程来说，如何准确的确定不再活跃的虚拟机是个非常有挑战的问题。</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slow" p14:dur="999"/>
    </mc:Choice>
    <mc:Fallback>
      <p:transition spd="slow"/>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6.4.5 </a:t>
            </a:r>
            <a:r>
              <a:rPr lang="zh-CN" altLang="en-US" sz="3200" dirty="0">
                <a:solidFill>
                  <a:srgbClr val="0000FF"/>
                </a:solidFill>
                <a:latin typeface="微软雅黑" panose="020B0503020204020204" pitchFamily="34" charset="-122"/>
                <a:ea typeface="微软雅黑" panose="020B0503020204020204" pitchFamily="34" charset="-122"/>
              </a:rPr>
              <a:t>弹性伸缩</a:t>
            </a:r>
            <a:endParaRPr lang="zh-CN" altLang="en-US" sz="3200" dirty="0">
              <a:solidFill>
                <a:srgbClr val="0000FF"/>
              </a:solidFill>
              <a:latin typeface="微软雅黑" panose="020B0503020204020204" pitchFamily="34" charset="-122"/>
              <a:ea typeface="微软雅黑" panose="020B0503020204020204" pitchFamily="34" charset="-122"/>
            </a:endParaRP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fld>
            <a:endParaRPr lang="en-US" dirty="0"/>
          </a:p>
        </p:txBody>
      </p:sp>
      <p:sp>
        <p:nvSpPr>
          <p:cNvPr id="7" name="文本框 6"/>
          <p:cNvSpPr txBox="1"/>
          <p:nvPr/>
        </p:nvSpPr>
        <p:spPr>
          <a:xfrm>
            <a:off x="107504" y="35913"/>
            <a:ext cx="2656496"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6.4 </a:t>
            </a:r>
            <a:r>
              <a:rPr lang="zh-CN" altLang="en-US" dirty="0">
                <a:solidFill>
                  <a:schemeClr val="bg1"/>
                </a:solidFill>
                <a:latin typeface="微软雅黑" panose="020B0503020204020204" pitchFamily="34" charset="-122"/>
                <a:ea typeface="微软雅黑" panose="020B0503020204020204" pitchFamily="34" charset="-122"/>
              </a:rPr>
              <a:t>虚拟机的管理与调度</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8" name="TextBox 8"/>
          <p:cNvSpPr txBox="1">
            <a:spLocks noChangeArrowheads="1"/>
          </p:cNvSpPr>
          <p:nvPr/>
        </p:nvSpPr>
        <p:spPr bwMode="auto">
          <a:xfrm>
            <a:off x="179512" y="1161557"/>
            <a:ext cx="8712968" cy="27478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20000"/>
              </a:lnSpc>
              <a:spcBef>
                <a:spcPct val="20000"/>
              </a:spcBef>
              <a:buClrTx/>
              <a:buFont typeface="Wingdings" panose="05000000000000000000" pitchFamily="2" charset="2"/>
              <a:buChar char="n"/>
            </a:pP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弹性伸缩</a:t>
            </a:r>
            <a:r>
              <a:rPr lang="en-US" altLang="zh-CN"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(Elastic Compute Cloud, EC2)</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是云计算平台的一个关键特性，指根据用户的业务需求和发展策略，系统能</a:t>
            </a: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自动调整其所需的计算资源</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的能力。</a:t>
            </a:r>
            <a:endPar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20000"/>
              </a:lnSpc>
              <a:spcBef>
                <a:spcPct val="20000"/>
              </a:spcBef>
              <a:buClrTx/>
              <a:buFont typeface="Wingdings" panose="05000000000000000000" pitchFamily="2" charset="2"/>
              <a:buChar char="n"/>
            </a:pP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有了弹性伸缩技术，用户可以在业务需求高峰时无缝的增加</a:t>
            </a:r>
            <a:r>
              <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rPr>
              <a:t>ECS(Elastic Compute Service)</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实例，并在业务需求下降时自动减少</a:t>
            </a:r>
            <a:r>
              <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rPr>
              <a:t>ECS</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实例以节约成本</a:t>
            </a:r>
            <a:endPar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利用垂直扩展，可以实时升级</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CPU</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和内存，实时升级带宽。</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利用水平扩展，可以实时创建新的实例，完成任务后，可以立刻销毁这些实例</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slow" p14:dur="999"/>
    </mc:Choice>
    <mc:Fallback>
      <p:transition spd="slow"/>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6.1 </a:t>
            </a:r>
            <a:r>
              <a:rPr lang="zh-CN" altLang="en-US" sz="3200" dirty="0">
                <a:solidFill>
                  <a:srgbClr val="0000FF"/>
                </a:solidFill>
                <a:latin typeface="微软雅黑" panose="020B0503020204020204" pitchFamily="34" charset="-122"/>
                <a:ea typeface="微软雅黑" panose="020B0503020204020204" pitchFamily="34" charset="-122"/>
              </a:rPr>
              <a:t>虚拟化技术概述</a:t>
            </a:r>
            <a:endParaRPr lang="zh-CN" altLang="en-US" sz="3200" dirty="0">
              <a:solidFill>
                <a:srgbClr val="0000FF"/>
              </a:solidFill>
              <a:latin typeface="微软雅黑" panose="020B0503020204020204" pitchFamily="34" charset="-122"/>
              <a:ea typeface="微软雅黑" panose="020B0503020204020204" pitchFamily="34" charset="-122"/>
            </a:endParaRP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fld>
            <a:endParaRPr lang="en-US" dirty="0"/>
          </a:p>
        </p:txBody>
      </p:sp>
      <p:sp>
        <p:nvSpPr>
          <p:cNvPr id="7" name="文本框 6"/>
          <p:cNvSpPr txBox="1"/>
          <p:nvPr/>
        </p:nvSpPr>
        <p:spPr>
          <a:xfrm>
            <a:off x="107504" y="35913"/>
            <a:ext cx="2194832"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6.1 </a:t>
            </a:r>
            <a:r>
              <a:rPr lang="zh-CN" altLang="en-US" dirty="0">
                <a:solidFill>
                  <a:schemeClr val="bg1"/>
                </a:solidFill>
                <a:latin typeface="微软雅黑" panose="020B0503020204020204" pitchFamily="34" charset="-122"/>
                <a:ea typeface="微软雅黑" panose="020B0503020204020204" pitchFamily="34" charset="-122"/>
              </a:rPr>
              <a:t>虚拟化技术概述</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8" name="TextBox 8"/>
          <p:cNvSpPr txBox="1">
            <a:spLocks noChangeArrowheads="1"/>
          </p:cNvSpPr>
          <p:nvPr/>
        </p:nvSpPr>
        <p:spPr bwMode="auto">
          <a:xfrm>
            <a:off x="179512" y="1196752"/>
            <a:ext cx="8712968" cy="444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20000"/>
              </a:lnSpc>
              <a:spcBef>
                <a:spcPct val="20000"/>
              </a:spcBef>
              <a:buClrTx/>
              <a:buFont typeface="Wingdings" panose="05000000000000000000" pitchFamily="2" charset="2"/>
              <a:buChar char="n"/>
            </a:pP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定义：</a:t>
            </a:r>
            <a:endParaRPr lang="zh-CN" altLang="en-US" sz="18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虚拟化</a:t>
            </a:r>
            <a:r>
              <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(Virtualization)</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是计算机资源的逻辑表示，主要目的是使上层计算或应用与下层的资源或管理解耦，把底层资源抽象成另一种形式的资源，从而提供给上层使用和分享。</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虚拟机监视器</a:t>
            </a:r>
            <a:r>
              <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(Virtual Machine Monitor)</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为软件和硬件的复制提供必要的机制。</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虚拟机</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本质上是一套软件系统</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，它和物理机</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(Physical Machine)</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可形成对应。</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对虚拟机来说，也存在虚拟处理器、虚拟存储、虚拟网络的概念，其中</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处理器（计算）虚拟化</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的实现最为关键。</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经典虚拟机的实现方式主要采取</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宿主型</a:t>
            </a:r>
            <a:r>
              <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(Hosted VM)</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，即虚拟化软件直接安装在宿主机的</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OS</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中，虚拟内存、磁盘、</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I/O</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设备的状态都被封装成专用的文件保存在宿主机上。</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20000"/>
              </a:lnSpc>
              <a:spcBef>
                <a:spcPct val="20000"/>
              </a:spcBef>
              <a:buClrTx/>
              <a:buFont typeface="Wingdings" panose="05000000000000000000" pitchFamily="2" charset="2"/>
              <a:buChar char="n"/>
            </a:pP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6.1 </a:t>
            </a:r>
            <a:r>
              <a:rPr lang="zh-CN" altLang="en-US" sz="3200" dirty="0">
                <a:solidFill>
                  <a:srgbClr val="0000FF"/>
                </a:solidFill>
                <a:latin typeface="微软雅黑" panose="020B0503020204020204" pitchFamily="34" charset="-122"/>
                <a:ea typeface="微软雅黑" panose="020B0503020204020204" pitchFamily="34" charset="-122"/>
              </a:rPr>
              <a:t>虚拟化技术概述</a:t>
            </a:r>
            <a:endParaRPr lang="zh-CN" altLang="en-US" sz="3200" dirty="0">
              <a:solidFill>
                <a:srgbClr val="0000FF"/>
              </a:solidFill>
              <a:latin typeface="微软雅黑" panose="020B0503020204020204" pitchFamily="34" charset="-122"/>
              <a:ea typeface="微软雅黑" panose="020B0503020204020204" pitchFamily="34" charset="-122"/>
            </a:endParaRP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fld>
            <a:endParaRPr lang="en-US" dirty="0"/>
          </a:p>
        </p:txBody>
      </p:sp>
      <p:sp>
        <p:nvSpPr>
          <p:cNvPr id="7" name="文本框 6"/>
          <p:cNvSpPr txBox="1"/>
          <p:nvPr/>
        </p:nvSpPr>
        <p:spPr>
          <a:xfrm>
            <a:off x="107504" y="35913"/>
            <a:ext cx="2194832"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6.1 </a:t>
            </a:r>
            <a:r>
              <a:rPr lang="zh-CN" altLang="en-US" dirty="0">
                <a:solidFill>
                  <a:schemeClr val="bg1"/>
                </a:solidFill>
                <a:latin typeface="微软雅黑" panose="020B0503020204020204" pitchFamily="34" charset="-122"/>
                <a:ea typeface="微软雅黑" panose="020B0503020204020204" pitchFamily="34" charset="-122"/>
              </a:rPr>
              <a:t>虚拟化技术概述</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8" name="TextBox 8"/>
          <p:cNvSpPr txBox="1">
            <a:spLocks noChangeArrowheads="1"/>
          </p:cNvSpPr>
          <p:nvPr/>
        </p:nvSpPr>
        <p:spPr bwMode="auto">
          <a:xfrm>
            <a:off x="179512" y="1196752"/>
            <a:ext cx="8712968" cy="162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20000"/>
              </a:lnSpc>
              <a:spcBef>
                <a:spcPct val="20000"/>
              </a:spcBef>
              <a:buClrTx/>
              <a:buFont typeface="Wingdings" panose="05000000000000000000" pitchFamily="2" charset="2"/>
              <a:buChar char="n"/>
            </a:pP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经典虚拟机的特点：</a:t>
            </a:r>
            <a:endParaRPr lang="zh-CN" altLang="en-US" sz="18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多态</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(Polymorphism)</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：支持多种类型的</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OS</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重用</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800" b="0" dirty="0" err="1">
                <a:latin typeface="Times New Roman" panose="02020603050405020304" pitchFamily="18" charset="0"/>
                <a:ea typeface="微软雅黑" panose="020B0503020204020204" pitchFamily="34" charset="-122"/>
                <a:cs typeface="Times New Roman" panose="02020603050405020304" pitchFamily="18" charset="0"/>
              </a:rPr>
              <a:t>Manifolding</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：虚拟机的镜像可以被反复复制和使用。</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复用</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(Multiplexing)</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：虚拟机能够对物理资源时分复用。</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6.2 </a:t>
            </a:r>
            <a:r>
              <a:rPr lang="zh-CN" altLang="en-US" sz="3200" dirty="0">
                <a:solidFill>
                  <a:srgbClr val="0000FF"/>
                </a:solidFill>
                <a:latin typeface="微软雅黑" panose="020B0503020204020204" pitchFamily="34" charset="-122"/>
                <a:ea typeface="微软雅黑" panose="020B0503020204020204" pitchFamily="34" charset="-122"/>
              </a:rPr>
              <a:t>虚拟机核心原理和技术</a:t>
            </a:r>
            <a:endParaRPr lang="zh-CN" altLang="en-US" sz="3200" dirty="0">
              <a:solidFill>
                <a:srgbClr val="0000FF"/>
              </a:solidFill>
              <a:latin typeface="微软雅黑" panose="020B0503020204020204" pitchFamily="34" charset="-122"/>
              <a:ea typeface="微软雅黑" panose="020B0503020204020204" pitchFamily="34" charset="-122"/>
            </a:endParaRP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fld>
            <a:endParaRPr lang="en-US" dirty="0"/>
          </a:p>
        </p:txBody>
      </p:sp>
      <p:sp>
        <p:nvSpPr>
          <p:cNvPr id="7" name="文本框 6"/>
          <p:cNvSpPr txBox="1"/>
          <p:nvPr/>
        </p:nvSpPr>
        <p:spPr>
          <a:xfrm>
            <a:off x="107504" y="35913"/>
            <a:ext cx="2887329"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6.2 </a:t>
            </a:r>
            <a:r>
              <a:rPr lang="zh-CN" altLang="en-US" dirty="0">
                <a:solidFill>
                  <a:schemeClr val="bg1"/>
                </a:solidFill>
                <a:latin typeface="微软雅黑" panose="020B0503020204020204" pitchFamily="34" charset="-122"/>
                <a:ea typeface="微软雅黑" panose="020B0503020204020204" pitchFamily="34" charset="-122"/>
              </a:rPr>
              <a:t>虚拟机核心原理与技术</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8" name="TextBox 8"/>
          <p:cNvSpPr txBox="1">
            <a:spLocks noChangeArrowheads="1"/>
          </p:cNvSpPr>
          <p:nvPr/>
        </p:nvSpPr>
        <p:spPr bwMode="auto">
          <a:xfrm>
            <a:off x="179512" y="1196752"/>
            <a:ext cx="8712968" cy="22615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20000"/>
              </a:lnSpc>
              <a:spcBef>
                <a:spcPct val="20000"/>
              </a:spcBef>
              <a:buClrTx/>
              <a:buFont typeface="Wingdings" panose="05000000000000000000" pitchFamily="2" charset="2"/>
              <a:buChar char="n"/>
            </a:pPr>
            <a:r>
              <a:rPr lang="en-US" altLang="zh-CN"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6.2.1 </a:t>
            </a: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系统接口</a:t>
            </a:r>
            <a:endParaRPr lang="zh-CN" altLang="en-US" sz="18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计算机系统的组建离不开各式各样的接口，接口将两个不同的对象环境联系起来，使之得以协调运行。</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最基本的接口是微处理器指令集架构</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(Instruction Set Architecture, ISA)</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然而，应用程序一般不是借助于</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ISA</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直接运行在硬件平台之上的，多个软件应用一般也不完全隔离运行，它们共同运行在某个</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OS</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之上，并共享其服务。</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6" name="矩形 15"/>
          <p:cNvSpPr/>
          <p:nvPr/>
        </p:nvSpPr>
        <p:spPr>
          <a:xfrm>
            <a:off x="179512" y="2732207"/>
            <a:ext cx="8784976" cy="362022"/>
          </a:xfrm>
          <a:prstGeom prst="rect">
            <a:avLst/>
          </a:prstGeom>
        </p:spPr>
        <p:txBody>
          <a:bodyPr wrap="square">
            <a:spAutoFit/>
          </a:bodyPr>
          <a:lstStyle/>
          <a:p>
            <a:pPr lvl="1">
              <a:lnSpc>
                <a:spcPct val="120000"/>
              </a:lnSpc>
              <a:spcBef>
                <a:spcPct val="20000"/>
              </a:spcBef>
            </a:pP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 </a:t>
            </a:r>
            <a:endParaRPr lang="en-US" altLang="zh-CN" sz="1600" dirty="0">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25" name="图片 24"/>
          <p:cNvPicPr>
            <a:picLocks noChangeAspect="1"/>
          </p:cNvPicPr>
          <p:nvPr/>
        </p:nvPicPr>
        <p:blipFill>
          <a:blip r:embed="rId1"/>
          <a:stretch>
            <a:fillRect/>
          </a:stretch>
        </p:blipFill>
        <p:spPr>
          <a:xfrm>
            <a:off x="3473218" y="3625611"/>
            <a:ext cx="2376264" cy="3076957"/>
          </a:xfrm>
          <a:prstGeom prst="rect">
            <a:avLst/>
          </a:prstGeom>
        </p:spPr>
      </p:pic>
      <p:sp>
        <p:nvSpPr>
          <p:cNvPr id="2" name="矩形 1"/>
          <p:cNvSpPr/>
          <p:nvPr/>
        </p:nvSpPr>
        <p:spPr>
          <a:xfrm>
            <a:off x="5654784" y="4077072"/>
            <a:ext cx="426720" cy="307777"/>
          </a:xfrm>
          <a:prstGeom prst="rect">
            <a:avLst/>
          </a:prstGeom>
        </p:spPr>
        <p:txBody>
          <a:bodyPr wrap="none">
            <a:spAutoFit/>
          </a:bodyPr>
          <a:lstStyle/>
          <a:p>
            <a:pPr algn="ctr"/>
            <a:r>
              <a:rPr kumimoji="1" lang="en-US" altLang="zh-CN" sz="1400" dirty="0"/>
              <a:t>API</a:t>
            </a:r>
            <a:endParaRPr kumimoji="1" lang="en-US" altLang="zh-CN" sz="14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6.2 </a:t>
            </a:r>
            <a:r>
              <a:rPr lang="zh-CN" altLang="en-US" sz="3200" dirty="0">
                <a:solidFill>
                  <a:srgbClr val="0000FF"/>
                </a:solidFill>
                <a:latin typeface="微软雅黑" panose="020B0503020204020204" pitchFamily="34" charset="-122"/>
                <a:ea typeface="微软雅黑" panose="020B0503020204020204" pitchFamily="34" charset="-122"/>
              </a:rPr>
              <a:t>虚拟机核心原理和技术</a:t>
            </a:r>
            <a:endParaRPr lang="zh-CN" altLang="en-US" sz="3200" dirty="0">
              <a:solidFill>
                <a:srgbClr val="0000FF"/>
              </a:solidFill>
              <a:latin typeface="微软雅黑" panose="020B0503020204020204" pitchFamily="34" charset="-122"/>
              <a:ea typeface="微软雅黑" panose="020B0503020204020204" pitchFamily="34" charset="-122"/>
            </a:endParaRP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fld>
            <a:endParaRPr lang="en-US" dirty="0"/>
          </a:p>
        </p:txBody>
      </p:sp>
      <p:sp>
        <p:nvSpPr>
          <p:cNvPr id="7" name="文本框 6"/>
          <p:cNvSpPr txBox="1"/>
          <p:nvPr/>
        </p:nvSpPr>
        <p:spPr>
          <a:xfrm>
            <a:off x="107504" y="35913"/>
            <a:ext cx="2887329"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6.2 </a:t>
            </a:r>
            <a:r>
              <a:rPr lang="zh-CN" altLang="en-US" dirty="0">
                <a:solidFill>
                  <a:schemeClr val="bg1"/>
                </a:solidFill>
                <a:latin typeface="微软雅黑" panose="020B0503020204020204" pitchFamily="34" charset="-122"/>
                <a:ea typeface="微软雅黑" panose="020B0503020204020204" pitchFamily="34" charset="-122"/>
              </a:rPr>
              <a:t>虚拟机核心原理与技术</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8" name="TextBox 8"/>
          <p:cNvSpPr txBox="1">
            <a:spLocks noChangeArrowheads="1"/>
          </p:cNvSpPr>
          <p:nvPr/>
        </p:nvSpPr>
        <p:spPr bwMode="auto">
          <a:xfrm>
            <a:off x="179512" y="1196752"/>
            <a:ext cx="8712968" cy="18440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20000"/>
              </a:lnSpc>
              <a:spcBef>
                <a:spcPct val="20000"/>
              </a:spcBef>
              <a:buClrTx/>
              <a:buFont typeface="Wingdings" panose="05000000000000000000" pitchFamily="2" charset="2"/>
              <a:buChar char="n"/>
            </a:pPr>
            <a:r>
              <a:rPr lang="en-US" altLang="zh-CN"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6.2.1 </a:t>
            </a: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系统接口</a:t>
            </a:r>
            <a:endParaRPr lang="zh-CN" altLang="en-US" sz="18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应用程序二进制接口</a:t>
            </a:r>
            <a:r>
              <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(Application Binary Interface, ABI)</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给程序提供使用硬件资源和系统服务的接口，</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ABI</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包括所有</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用户指令</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和</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部分系统调用</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接口，应用程序和</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OS</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与</a:t>
            </a:r>
            <a:r>
              <a:rPr lang="zh-CN" altLang="en-US" sz="1800" dirty="0">
                <a:latin typeface="Times New Roman" panose="02020603050405020304" pitchFamily="18" charset="0"/>
                <a:ea typeface="微软雅黑" panose="020B0503020204020204" pitchFamily="34" charset="-122"/>
                <a:cs typeface="Times New Roman" panose="02020603050405020304" pitchFamily="18" charset="0"/>
              </a:rPr>
              <a:t>硬件</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的交互都通过</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ISA</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接口完成，</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而应用程序与关键硬件资源的交互</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是间接的，需要</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OS</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通过系统调用方式实现。</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3" name="图片 2"/>
          <p:cNvPicPr>
            <a:picLocks noChangeAspect="1"/>
          </p:cNvPicPr>
          <p:nvPr/>
        </p:nvPicPr>
        <p:blipFill>
          <a:blip r:embed="rId1"/>
          <a:stretch>
            <a:fillRect/>
          </a:stretch>
        </p:blipFill>
        <p:spPr>
          <a:xfrm>
            <a:off x="1927478" y="3714165"/>
            <a:ext cx="5289044" cy="1974534"/>
          </a:xfrm>
          <a:prstGeom prst="rect">
            <a:avLst/>
          </a:prstGeom>
        </p:spPr>
      </p:pic>
      <p:cxnSp>
        <p:nvCxnSpPr>
          <p:cNvPr id="5" name="直线箭头连接符 4"/>
          <p:cNvCxnSpPr/>
          <p:nvPr/>
        </p:nvCxnSpPr>
        <p:spPr>
          <a:xfrm flipH="1">
            <a:off x="2699792" y="2564904"/>
            <a:ext cx="3960440" cy="1440160"/>
          </a:xfrm>
          <a:prstGeom prst="straightConnector1">
            <a:avLst/>
          </a:prstGeom>
          <a:ln w="38100">
            <a:solidFill>
              <a:srgbClr val="FF0000"/>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关系图"/>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9712" y="3284984"/>
            <a:ext cx="5599534" cy="348106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6.2 </a:t>
            </a:r>
            <a:r>
              <a:rPr lang="zh-CN" altLang="en-US" sz="3200" dirty="0">
                <a:solidFill>
                  <a:srgbClr val="0000FF"/>
                </a:solidFill>
                <a:latin typeface="微软雅黑" panose="020B0503020204020204" pitchFamily="34" charset="-122"/>
                <a:ea typeface="微软雅黑" panose="020B0503020204020204" pitchFamily="34" charset="-122"/>
              </a:rPr>
              <a:t>虚拟机核心原理和技术</a:t>
            </a:r>
            <a:endParaRPr lang="zh-CN" altLang="en-US" sz="3200" dirty="0">
              <a:solidFill>
                <a:srgbClr val="0000FF"/>
              </a:solidFill>
              <a:latin typeface="微软雅黑" panose="020B0503020204020204" pitchFamily="34" charset="-122"/>
              <a:ea typeface="微软雅黑" panose="020B0503020204020204" pitchFamily="34" charset="-122"/>
            </a:endParaRP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fld>
            <a:endParaRPr lang="en-US" dirty="0"/>
          </a:p>
        </p:txBody>
      </p:sp>
      <p:sp>
        <p:nvSpPr>
          <p:cNvPr id="7" name="文本框 6"/>
          <p:cNvSpPr txBox="1"/>
          <p:nvPr/>
        </p:nvSpPr>
        <p:spPr>
          <a:xfrm>
            <a:off x="107504" y="35913"/>
            <a:ext cx="2887329"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6.2 </a:t>
            </a:r>
            <a:r>
              <a:rPr lang="zh-CN" altLang="en-US" dirty="0">
                <a:solidFill>
                  <a:schemeClr val="bg1"/>
                </a:solidFill>
                <a:latin typeface="微软雅黑" panose="020B0503020204020204" pitchFamily="34" charset="-122"/>
                <a:ea typeface="微软雅黑" panose="020B0503020204020204" pitchFamily="34" charset="-122"/>
              </a:rPr>
              <a:t>虚拟机核心原理与技术</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8" name="TextBox 8"/>
          <p:cNvSpPr txBox="1">
            <a:spLocks noChangeArrowheads="1"/>
          </p:cNvSpPr>
          <p:nvPr/>
        </p:nvSpPr>
        <p:spPr bwMode="auto">
          <a:xfrm>
            <a:off x="179512" y="1196752"/>
            <a:ext cx="8712968" cy="1511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20000"/>
              </a:lnSpc>
              <a:spcBef>
                <a:spcPct val="20000"/>
              </a:spcBef>
              <a:buClrTx/>
              <a:buFont typeface="Wingdings" panose="05000000000000000000" pitchFamily="2" charset="2"/>
              <a:buChar char="n"/>
            </a:pPr>
            <a:r>
              <a:rPr lang="en-US" altLang="zh-CN"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6.2.1 </a:t>
            </a: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系统接口</a:t>
            </a:r>
            <a:endParaRPr lang="zh-CN" altLang="en-US" sz="18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与</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ABI</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不同，</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应用程序接口</a:t>
            </a:r>
            <a:r>
              <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(Application Programming Interface, API)</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通常由某种高层次语言定义，其关键元素是一个能够由应用程序调用来触发多种服务的系统标准库。一般来说，</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API</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的功能往往涉及一个或多个</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ABI</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层面的</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OS</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调用。</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9" name="Picture 2" descr="关系图"/>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051685" y="3068955"/>
            <a:ext cx="5624195" cy="349631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tags/tag1.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3.xml><?xml version="1.0" encoding="utf-8"?>
<p:tagLst xmlns:p="http://schemas.openxmlformats.org/presentationml/2006/main">
  <p:tag name="KSO_WPP_MARK_KEY" val="1e4f8757-033f-41da-8c07-39d353e73fb0"/>
  <p:tag name="COMMONDATA" val="eyJoZGlkIjoiZWNkZDdjMTBjYmY5MjViODMwZjhmY2I4Mzc3YTIxMmIifQ=="/>
</p:tagLst>
</file>

<file path=ppt/theme/theme1.xml><?xml version="1.0" encoding="utf-8"?>
<a:theme xmlns:a="http://schemas.openxmlformats.org/drawingml/2006/main" name="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8284</Words>
  <Application>WPS 演示</Application>
  <PresentationFormat>全屏显示(4:3)</PresentationFormat>
  <Paragraphs>576</Paragraphs>
  <Slides>45</Slides>
  <Notes>36</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45</vt:i4>
      </vt:variant>
    </vt:vector>
  </HeadingPairs>
  <TitlesOfParts>
    <vt:vector size="58" baseType="lpstr">
      <vt:lpstr>Arial</vt:lpstr>
      <vt:lpstr>宋体</vt:lpstr>
      <vt:lpstr>Wingdings</vt:lpstr>
      <vt:lpstr>Calibri</vt:lpstr>
      <vt:lpstr>微软雅黑</vt:lpstr>
      <vt:lpstr>黑体</vt:lpstr>
      <vt:lpstr>Times New Roman</vt:lpstr>
      <vt:lpstr>Hei</vt:lpstr>
      <vt:lpstr>Arial Unicode MS</vt:lpstr>
      <vt:lpstr>等线 Light</vt:lpstr>
      <vt:lpstr>等线</vt:lpstr>
      <vt:lpstr>Wingdings</vt:lpstr>
      <vt:lpstr>自定义设计方案</vt:lpstr>
      <vt:lpstr>PowerPoint 演示文稿</vt:lpstr>
      <vt:lpstr>第六章 虚拟化</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DADI</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lsk</dc:creator>
  <cp:keywords>计算机学院</cp:keywords>
  <cp:lastModifiedBy>张国明</cp:lastModifiedBy>
  <cp:revision>2708</cp:revision>
  <dcterms:created xsi:type="dcterms:W3CDTF">2024-03-28T07:09:00Z</dcterms:created>
  <dcterms:modified xsi:type="dcterms:W3CDTF">2025-04-17T09:17:09Z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2052-12.1.0.20784</vt:lpwstr>
  </property>
  <property fmtid="{D5CDD505-2E9C-101B-9397-08002B2CF9AE}" pid="3" name="ICV">
    <vt:lpwstr>1192072F4C727726C5170566532145ED_43</vt:lpwstr>
  </property>
</Properties>
</file>